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94DE98"/>
    <a:srgbClr val="D2DF2D"/>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486"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9E75B3F-F8A7-4F6F-A731-2412F578E473}" type="datetimeFigureOut">
              <a:rPr lang="en-US" smtClean="0"/>
              <a:pPr/>
              <a:t>6/9/2010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9E75B3F-F8A7-4F6F-A731-2412F578E473}" type="datetimeFigureOut">
              <a:rPr lang="en-US" smtClean="0"/>
              <a:pPr/>
              <a:t>6/9/2010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9E75B3F-F8A7-4F6F-A731-2412F578E473}" type="datetimeFigureOut">
              <a:rPr lang="en-US" smtClean="0"/>
              <a:pPr/>
              <a:t>6/9/2010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E75B3F-F8A7-4F6F-A731-2412F578E473}" type="datetimeFigureOut">
              <a:rPr lang="en-US" smtClean="0"/>
              <a:pPr/>
              <a:t>6/9/2010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75B3F-F8A7-4F6F-A731-2412F578E473}" type="datetimeFigureOut">
              <a:rPr lang="en-US" smtClean="0"/>
              <a:pPr/>
              <a:t>6/9/2010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75B3F-F8A7-4F6F-A731-2412F578E473}" type="datetimeFigureOut">
              <a:rPr lang="en-US" smtClean="0"/>
              <a:pPr/>
              <a:t>6/9/2010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DDDDD">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E75B3F-F8A7-4F6F-A731-2412F578E473}" type="datetimeFigureOut">
              <a:rPr lang="en-US" smtClean="0"/>
              <a:pPr/>
              <a:t>6/9/2010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358CC3-2E6A-47C5-ACD9-A630F2D6B64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hyperlink" Target="http://writingfix.com/Poetry_Prompts/Poems_of_Apology1.htm"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hyperlink" Target="http://www.unr.edu/educ/nnwp/publications.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76200"/>
            <a:ext cx="7772400" cy="1470025"/>
          </a:xfrm>
        </p:spPr>
        <p:txBody>
          <a:bodyPr/>
          <a:lstStyle/>
          <a:p>
            <a:r>
              <a:rPr lang="en-US" b="1" dirty="0" smtClean="0"/>
              <a:t>The </a:t>
            </a:r>
            <a:r>
              <a:rPr lang="en-US" b="1" i="1" dirty="0" smtClean="0"/>
              <a:t>7 Elements</a:t>
            </a:r>
            <a:r>
              <a:rPr lang="en-US" b="1" dirty="0" smtClean="0"/>
              <a:t> of a</a:t>
            </a:r>
            <a:br>
              <a:rPr lang="en-US" b="1" dirty="0" smtClean="0"/>
            </a:br>
            <a:r>
              <a:rPr lang="en-US" b="1" dirty="0" smtClean="0"/>
              <a:t>Differentiated Writing Lesson</a:t>
            </a:r>
            <a:endParaRPr lang="en-US" b="1" dirty="0"/>
          </a:p>
        </p:txBody>
      </p:sp>
      <p:sp>
        <p:nvSpPr>
          <p:cNvPr id="3" name="Subtitle 2"/>
          <p:cNvSpPr>
            <a:spLocks noGrp="1"/>
          </p:cNvSpPr>
          <p:nvPr>
            <p:ph type="subTitle" idx="1"/>
          </p:nvPr>
        </p:nvSpPr>
        <p:spPr>
          <a:xfrm>
            <a:off x="533400" y="5486400"/>
            <a:ext cx="8382000" cy="1752600"/>
          </a:xfrm>
        </p:spPr>
        <p:txBody>
          <a:bodyPr>
            <a:noAutofit/>
          </a:bodyPr>
          <a:lstStyle/>
          <a:p>
            <a:pPr algn="r"/>
            <a:r>
              <a:rPr lang="en-US" sz="1600" dirty="0" smtClean="0">
                <a:latin typeface="Arial" pitchFamily="34" charset="0"/>
                <a:cs typeface="Arial" pitchFamily="34" charset="0"/>
              </a:rPr>
              <a:t>Corbett Harrison (http://corbettharrison.com)</a:t>
            </a:r>
            <a:br>
              <a:rPr lang="en-US" sz="1600" dirty="0" smtClean="0">
                <a:latin typeface="Arial" pitchFamily="34" charset="0"/>
                <a:cs typeface="Arial" pitchFamily="34" charset="0"/>
              </a:rPr>
            </a:br>
            <a:r>
              <a:rPr lang="en-US" sz="1600" dirty="0" smtClean="0">
                <a:latin typeface="Arial" pitchFamily="34" charset="0"/>
                <a:cs typeface="Arial" pitchFamily="34" charset="0"/>
              </a:rPr>
              <a:t>Northern Nevada Writing Project (http://nnwp.org)</a:t>
            </a:r>
            <a:br>
              <a:rPr lang="en-US" sz="1600" dirty="0" smtClean="0">
                <a:latin typeface="Arial" pitchFamily="34" charset="0"/>
                <a:cs typeface="Arial" pitchFamily="34" charset="0"/>
              </a:rPr>
            </a:br>
            <a:r>
              <a:rPr lang="en-US" sz="1600" dirty="0" smtClean="0">
                <a:latin typeface="Arial" pitchFamily="34" charset="0"/>
                <a:cs typeface="Arial" pitchFamily="34" charset="0"/>
              </a:rPr>
              <a:t>Northwest Regional Professional Development Program (http://nwrpdp.com)</a:t>
            </a:r>
          </a:p>
          <a:p>
            <a:pPr algn="r"/>
            <a:r>
              <a:rPr lang="en-US" sz="1600" dirty="0" smtClean="0">
                <a:latin typeface="Arial" pitchFamily="34" charset="0"/>
                <a:cs typeface="Arial" pitchFamily="34" charset="0"/>
              </a:rPr>
              <a:t>© 2009  All rights reserved</a:t>
            </a:r>
            <a:endParaRPr lang="en-US" sz="1600" dirty="0">
              <a:latin typeface="Arial" pitchFamily="34" charset="0"/>
              <a:cs typeface="Arial" pitchFamily="34" charset="0"/>
            </a:endParaRPr>
          </a:p>
        </p:txBody>
      </p:sp>
      <p:pic>
        <p:nvPicPr>
          <p:cNvPr id="4" name="Picture 3" descr="7_elements_long.png"/>
          <p:cNvPicPr>
            <a:picLocks noChangeAspect="1"/>
          </p:cNvPicPr>
          <p:nvPr/>
        </p:nvPicPr>
        <p:blipFill>
          <a:blip r:embed="rId2" cstate="print"/>
          <a:stretch>
            <a:fillRect/>
          </a:stretch>
        </p:blipFill>
        <p:spPr>
          <a:xfrm>
            <a:off x="228600" y="1675532"/>
            <a:ext cx="2540579" cy="3810868"/>
          </a:xfrm>
          <a:prstGeom prst="rect">
            <a:avLst/>
          </a:prstGeom>
        </p:spPr>
      </p:pic>
      <p:sp>
        <p:nvSpPr>
          <p:cNvPr id="6" name="TextBox 5"/>
          <p:cNvSpPr txBox="1"/>
          <p:nvPr/>
        </p:nvSpPr>
        <p:spPr>
          <a:xfrm>
            <a:off x="3124200" y="2133600"/>
            <a:ext cx="5791200" cy="2062103"/>
          </a:xfrm>
          <a:prstGeom prst="rect">
            <a:avLst/>
          </a:prstGeom>
          <a:noFill/>
        </p:spPr>
        <p:txBody>
          <a:bodyPr wrap="square" rtlCol="0">
            <a:spAutoFit/>
          </a:bodyPr>
          <a:lstStyle/>
          <a:p>
            <a:r>
              <a:rPr lang="en-US" sz="3200" b="1" dirty="0" smtClean="0"/>
              <a:t>Let’s </a:t>
            </a:r>
            <a:r>
              <a:rPr lang="en-US" sz="3200" b="1" i="1" dirty="0" smtClean="0"/>
              <a:t>Talk</a:t>
            </a:r>
            <a:r>
              <a:rPr lang="en-US" sz="3200" b="1" dirty="0" smtClean="0"/>
              <a:t> about </a:t>
            </a:r>
            <a:r>
              <a:rPr lang="en-US" sz="3200" b="1" i="1" dirty="0" smtClean="0"/>
              <a:t>Student</a:t>
            </a:r>
            <a:r>
              <a:rPr lang="en-US" sz="3200" b="1" dirty="0" smtClean="0"/>
              <a:t> </a:t>
            </a:r>
            <a:r>
              <a:rPr lang="en-US" sz="3200" b="1" i="1" dirty="0" smtClean="0"/>
              <a:t>Models</a:t>
            </a:r>
            <a:r>
              <a:rPr lang="en-US" sz="3200" b="1" dirty="0" smtClean="0"/>
              <a:t>:</a:t>
            </a:r>
          </a:p>
          <a:p>
            <a:r>
              <a:rPr lang="en-US" sz="3200" dirty="0" smtClean="0"/>
              <a:t>Two of the </a:t>
            </a:r>
            <a:br>
              <a:rPr lang="en-US" sz="3200" dirty="0" smtClean="0"/>
            </a:br>
            <a:r>
              <a:rPr lang="en-US" sz="3200" dirty="0" smtClean="0"/>
              <a:t>Seven Elements of a Differentiated Writing Lesson</a:t>
            </a:r>
            <a:endParaRPr lang="en-US"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 are the dangers and  the benefits of showing students models of the writing before they write?  How can student models be used to generate skill-focused discussions?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2533" name="Picture 5"/>
          <p:cNvPicPr>
            <a:picLocks noChangeAspect="1" noChangeArrowheads="1"/>
          </p:cNvPicPr>
          <p:nvPr/>
        </p:nvPicPr>
        <p:blipFill>
          <a:blip r:embed="rId3" cstate="print"/>
          <a:srcRect/>
          <a:stretch>
            <a:fillRect/>
          </a:stretch>
        </p:blipFill>
        <p:spPr bwMode="auto">
          <a:xfrm>
            <a:off x="228600" y="2133600"/>
            <a:ext cx="6362700" cy="4457700"/>
          </a:xfrm>
          <a:prstGeom prst="rect">
            <a:avLst/>
          </a:prstGeom>
          <a:noFill/>
          <a:ln w="9525">
            <a:solidFill>
              <a:schemeClr val="tx1"/>
            </a:solidFill>
            <a:miter lim="800000"/>
            <a:headEnd/>
            <a:tailEnd/>
          </a:ln>
        </p:spPr>
      </p:pic>
      <p:sp>
        <p:nvSpPr>
          <p:cNvPr id="19" name="TextBox 18"/>
          <p:cNvSpPr txBox="1"/>
          <p:nvPr/>
        </p:nvSpPr>
        <p:spPr>
          <a:xfrm>
            <a:off x="6705600" y="2362200"/>
            <a:ext cx="2133600" cy="4247317"/>
          </a:xfrm>
          <a:prstGeom prst="rect">
            <a:avLst/>
          </a:prstGeom>
          <a:noFill/>
        </p:spPr>
        <p:txBody>
          <a:bodyPr wrap="square" rtlCol="0">
            <a:spAutoFit/>
          </a:bodyPr>
          <a:lstStyle/>
          <a:p>
            <a:r>
              <a:rPr lang="en-US" dirty="0" smtClean="0"/>
              <a:t>The “Olympic Task Committee” is a great way to get students to analyze and evaluate writing samples before they do writing to the same topic/lesson.</a:t>
            </a:r>
          </a:p>
          <a:p>
            <a:endParaRPr lang="en-US" dirty="0" smtClean="0"/>
          </a:p>
          <a:p>
            <a:r>
              <a:rPr lang="en-US" dirty="0" smtClean="0"/>
              <a:t>Work with a partner to award medals to these three writers as instructed on the handout in your packet.</a:t>
            </a:r>
            <a:endParaRPr lang="en-US" dirty="0"/>
          </a:p>
        </p:txBody>
      </p:sp>
      <p:sp>
        <p:nvSpPr>
          <p:cNvPr id="9" name="TextBox 8"/>
          <p:cNvSpPr txBox="1"/>
          <p:nvPr/>
        </p:nvSpPr>
        <p:spPr>
          <a:xfrm>
            <a:off x="1905000" y="1752600"/>
            <a:ext cx="2514600" cy="307777"/>
          </a:xfrm>
          <a:prstGeom prst="rect">
            <a:avLst/>
          </a:prstGeom>
          <a:noFill/>
        </p:spPr>
        <p:txBody>
          <a:bodyPr wrap="square" rtlCol="0">
            <a:spAutoFit/>
          </a:bodyPr>
          <a:lstStyle/>
          <a:p>
            <a:r>
              <a:rPr lang="en-US" sz="1400" b="1" dirty="0" smtClean="0"/>
              <a:t>(page 65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checkerboard(across)">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9">
                                            <p:txEl>
                                              <p:pRg st="2" end="2"/>
                                            </p:txEl>
                                          </p:spTgt>
                                        </p:tgtEl>
                                        <p:attrNameLst>
                                          <p:attrName>style.visibility</p:attrName>
                                        </p:attrNameLst>
                                      </p:cBhvr>
                                      <p:to>
                                        <p:strVal val="visible"/>
                                      </p:to>
                                    </p:set>
                                    <p:animEffect transition="in" filter="checkerboard(across)">
                                      <p:cBhvr>
                                        <p:cTn id="12" dur="50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 are the dangers and  the benefits of showing students models of the writing before they write?  How can student models be used to generate skill-focused discussions?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3556" name="Picture 4"/>
          <p:cNvPicPr>
            <a:picLocks noChangeAspect="1" noChangeArrowheads="1"/>
          </p:cNvPicPr>
          <p:nvPr/>
        </p:nvPicPr>
        <p:blipFill>
          <a:blip r:embed="rId3" cstate="print"/>
          <a:srcRect/>
          <a:stretch>
            <a:fillRect/>
          </a:stretch>
        </p:blipFill>
        <p:spPr bwMode="auto">
          <a:xfrm>
            <a:off x="247650" y="2628900"/>
            <a:ext cx="3181350" cy="4000500"/>
          </a:xfrm>
          <a:prstGeom prst="rect">
            <a:avLst/>
          </a:prstGeom>
          <a:noFill/>
          <a:ln w="9525">
            <a:solidFill>
              <a:schemeClr val="tx1"/>
            </a:solidFill>
            <a:miter lim="800000"/>
            <a:headEnd/>
            <a:tailEnd/>
          </a:ln>
        </p:spPr>
      </p:pic>
      <p:pic>
        <p:nvPicPr>
          <p:cNvPr id="23559" name="Picture 7"/>
          <p:cNvPicPr>
            <a:picLocks noChangeAspect="1" noChangeArrowheads="1"/>
          </p:cNvPicPr>
          <p:nvPr/>
        </p:nvPicPr>
        <p:blipFill>
          <a:blip r:embed="rId4" cstate="print"/>
          <a:srcRect/>
          <a:stretch>
            <a:fillRect/>
          </a:stretch>
        </p:blipFill>
        <p:spPr bwMode="auto">
          <a:xfrm>
            <a:off x="3886200" y="3295650"/>
            <a:ext cx="4991100" cy="3333750"/>
          </a:xfrm>
          <a:prstGeom prst="rect">
            <a:avLst/>
          </a:prstGeom>
          <a:noFill/>
          <a:ln w="9525">
            <a:solidFill>
              <a:schemeClr val="tx1"/>
            </a:solidFill>
            <a:miter lim="800000"/>
            <a:headEnd/>
            <a:tailEnd/>
          </a:ln>
        </p:spPr>
      </p:pic>
      <p:sp>
        <p:nvSpPr>
          <p:cNvPr id="16" name="TextBox 15"/>
          <p:cNvSpPr txBox="1"/>
          <p:nvPr/>
        </p:nvSpPr>
        <p:spPr>
          <a:xfrm>
            <a:off x="457200" y="2133600"/>
            <a:ext cx="8153400" cy="381000"/>
          </a:xfrm>
          <a:prstGeom prst="rect">
            <a:avLst/>
          </a:prstGeom>
          <a:noFill/>
        </p:spPr>
        <p:txBody>
          <a:bodyPr wrap="square" rtlCol="0">
            <a:spAutoFit/>
          </a:bodyPr>
          <a:lstStyle/>
          <a:p>
            <a:pPr algn="ctr"/>
            <a:r>
              <a:rPr lang="en-US" b="1" dirty="0" smtClean="0"/>
              <a:t>Let’s practice designing our own “Olympic Committee” analysis tasks!</a:t>
            </a:r>
            <a:endParaRPr lang="en-US" b="1" dirty="0"/>
          </a:p>
        </p:txBody>
      </p:sp>
      <p:sp>
        <p:nvSpPr>
          <p:cNvPr id="17" name="TextBox 16"/>
          <p:cNvSpPr txBox="1"/>
          <p:nvPr/>
        </p:nvSpPr>
        <p:spPr>
          <a:xfrm>
            <a:off x="3733800" y="2438400"/>
            <a:ext cx="5181600" cy="830997"/>
          </a:xfrm>
          <a:prstGeom prst="rect">
            <a:avLst/>
          </a:prstGeom>
          <a:noFill/>
        </p:spPr>
        <p:txBody>
          <a:bodyPr wrap="square" rtlCol="0">
            <a:spAutoFit/>
          </a:bodyPr>
          <a:lstStyle/>
          <a:p>
            <a:r>
              <a:rPr lang="en-US" sz="1600" dirty="0" smtClean="0"/>
              <a:t>Choose either the sixth graders’ samples or the first graders’ samples.  Look for skills that are evident in all three samples that your students can analyze and then rank.</a:t>
            </a:r>
            <a:endParaRPr lang="en-US" sz="1600" dirty="0"/>
          </a:p>
        </p:txBody>
      </p:sp>
      <p:sp>
        <p:nvSpPr>
          <p:cNvPr id="11" name="TextBox 10"/>
          <p:cNvSpPr txBox="1"/>
          <p:nvPr/>
        </p:nvSpPr>
        <p:spPr>
          <a:xfrm>
            <a:off x="1905000" y="1752600"/>
            <a:ext cx="2514600" cy="307777"/>
          </a:xfrm>
          <a:prstGeom prst="rect">
            <a:avLst/>
          </a:prstGeom>
          <a:noFill/>
        </p:spPr>
        <p:txBody>
          <a:bodyPr wrap="square" rtlCol="0">
            <a:spAutoFit/>
          </a:bodyPr>
          <a:lstStyle/>
          <a:p>
            <a:r>
              <a:rPr lang="en-US" sz="1400" b="1" dirty="0" smtClean="0"/>
              <a:t>(page 66-67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 are the dangers and  the benefits of showing students models of the writing before they write?  How can student models be used to generate skill-focused discussions?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57200" y="2133600"/>
            <a:ext cx="8153400" cy="381000"/>
          </a:xfrm>
          <a:prstGeom prst="rect">
            <a:avLst/>
          </a:prstGeom>
          <a:noFill/>
        </p:spPr>
        <p:txBody>
          <a:bodyPr wrap="square" rtlCol="0">
            <a:spAutoFit/>
          </a:bodyPr>
          <a:lstStyle/>
          <a:p>
            <a:pPr algn="ctr"/>
            <a:r>
              <a:rPr lang="en-US" b="1" dirty="0" smtClean="0"/>
              <a:t>One Final Story about Student Samples…</a:t>
            </a:r>
            <a:endParaRPr lang="en-US" b="1" dirty="0"/>
          </a:p>
        </p:txBody>
      </p:sp>
      <p:pic>
        <p:nvPicPr>
          <p:cNvPr id="24580" name="Picture 4"/>
          <p:cNvPicPr>
            <a:picLocks noChangeAspect="1" noChangeArrowheads="1"/>
          </p:cNvPicPr>
          <p:nvPr/>
        </p:nvPicPr>
        <p:blipFill>
          <a:blip r:embed="rId3" cstate="print"/>
          <a:srcRect/>
          <a:stretch>
            <a:fillRect/>
          </a:stretch>
        </p:blipFill>
        <p:spPr bwMode="auto">
          <a:xfrm>
            <a:off x="304800" y="2743200"/>
            <a:ext cx="3429000" cy="3810000"/>
          </a:xfrm>
          <a:prstGeom prst="rect">
            <a:avLst/>
          </a:prstGeom>
          <a:noFill/>
          <a:ln w="9525">
            <a:solidFill>
              <a:schemeClr val="tx1"/>
            </a:solidFill>
            <a:miter lim="800000"/>
            <a:headEnd/>
            <a:tailEnd/>
          </a:ln>
        </p:spPr>
      </p:pic>
      <p:sp>
        <p:nvSpPr>
          <p:cNvPr id="10" name="TextBox 9"/>
          <p:cNvSpPr txBox="1"/>
          <p:nvPr/>
        </p:nvSpPr>
        <p:spPr>
          <a:xfrm>
            <a:off x="3886200" y="2667000"/>
            <a:ext cx="5029200" cy="3970318"/>
          </a:xfrm>
          <a:prstGeom prst="rect">
            <a:avLst/>
          </a:prstGeom>
          <a:noFill/>
        </p:spPr>
        <p:txBody>
          <a:bodyPr wrap="square" rtlCol="0">
            <a:spAutoFit/>
          </a:bodyPr>
          <a:lstStyle/>
          <a:p>
            <a:pPr>
              <a:buFont typeface="Arial" pitchFamily="34" charset="0"/>
              <a:buChar char="•"/>
            </a:pPr>
            <a:r>
              <a:rPr lang="en-US" dirty="0" smtClean="0"/>
              <a:t>Launching a new lesson?  Discouraged you don’t have any student samples?</a:t>
            </a:r>
          </a:p>
          <a:p>
            <a:pPr>
              <a:buFont typeface="Arial" pitchFamily="34" charset="0"/>
              <a:buChar char="•"/>
            </a:pPr>
            <a:r>
              <a:rPr lang="en-US" dirty="0" smtClean="0"/>
              <a:t>Meet Joey, age 12…</a:t>
            </a:r>
          </a:p>
          <a:p>
            <a:pPr>
              <a:buFont typeface="Arial" pitchFamily="34" charset="0"/>
              <a:buChar char="•"/>
            </a:pPr>
            <a:r>
              <a:rPr lang="en-US" dirty="0" smtClean="0"/>
              <a:t>For inspiring her boy writers when she introduced her brand new, </a:t>
            </a:r>
            <a:r>
              <a:rPr lang="en-US" u="sng" dirty="0" err="1" smtClean="0"/>
              <a:t>Dogzilla</a:t>
            </a:r>
            <a:r>
              <a:rPr lang="en-US" dirty="0" err="1" smtClean="0"/>
              <a:t>-inpsired</a:t>
            </a:r>
            <a:r>
              <a:rPr lang="en-US" dirty="0" smtClean="0"/>
              <a:t> lesson, my wife decided she needed a boy’s sample, and she didn’t have one.  </a:t>
            </a:r>
          </a:p>
          <a:p>
            <a:pPr>
              <a:buFont typeface="Arial" pitchFamily="34" charset="0"/>
              <a:buChar char="•"/>
            </a:pPr>
            <a:r>
              <a:rPr lang="en-US" dirty="0" smtClean="0"/>
              <a:t>She found a school picture of a boy about the age of her own students on-line, she wrote a sample and credited to this boy (whom she named Joey), and her boys went crazy with the assignment.</a:t>
            </a:r>
          </a:p>
          <a:p>
            <a:pPr>
              <a:buFont typeface="Arial" pitchFamily="34" charset="0"/>
              <a:buChar char="•"/>
            </a:pPr>
            <a:r>
              <a:rPr lang="en-US" dirty="0" smtClean="0"/>
              <a:t>Years later, she is still using Joey’s sample; each year, dozens of kids swear, “I know that kid.  He lives in my neighborhood.”</a:t>
            </a:r>
            <a:endParaRPr lang="en-US" dirty="0"/>
          </a:p>
        </p:txBody>
      </p:sp>
      <p:sp>
        <p:nvSpPr>
          <p:cNvPr id="11" name="TextBox 10"/>
          <p:cNvSpPr txBox="1"/>
          <p:nvPr/>
        </p:nvSpPr>
        <p:spPr>
          <a:xfrm>
            <a:off x="1905000" y="1752600"/>
            <a:ext cx="2514600" cy="307777"/>
          </a:xfrm>
          <a:prstGeom prst="rect">
            <a:avLst/>
          </a:prstGeom>
          <a:noFill/>
        </p:spPr>
        <p:txBody>
          <a:bodyPr wrap="square" rtlCol="0">
            <a:spAutoFit/>
          </a:bodyPr>
          <a:lstStyle/>
          <a:p>
            <a:r>
              <a:rPr lang="en-US" sz="1400" b="1" dirty="0" smtClean="0"/>
              <a:t>(page 68-69 of packet)</a:t>
            </a:r>
            <a:endParaRPr lang="en-US" sz="14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76200"/>
            <a:ext cx="7772400" cy="1470025"/>
          </a:xfrm>
        </p:spPr>
        <p:txBody>
          <a:bodyPr/>
          <a:lstStyle/>
          <a:p>
            <a:r>
              <a:rPr lang="en-US" b="1" dirty="0" smtClean="0"/>
              <a:t>The </a:t>
            </a:r>
            <a:r>
              <a:rPr lang="en-US" b="1" i="1" dirty="0" smtClean="0"/>
              <a:t>7 Elements</a:t>
            </a:r>
            <a:r>
              <a:rPr lang="en-US" b="1" dirty="0" smtClean="0"/>
              <a:t> of a</a:t>
            </a:r>
            <a:br>
              <a:rPr lang="en-US" b="1" dirty="0" smtClean="0"/>
            </a:br>
            <a:r>
              <a:rPr lang="en-US" b="1" dirty="0" smtClean="0"/>
              <a:t>Differentiated Writing Lesson</a:t>
            </a:r>
            <a:endParaRPr lang="en-US" b="1" dirty="0"/>
          </a:p>
        </p:txBody>
      </p:sp>
      <p:pic>
        <p:nvPicPr>
          <p:cNvPr id="4" name="Picture 3" descr="7_elements_long.png"/>
          <p:cNvPicPr>
            <a:picLocks noChangeAspect="1"/>
          </p:cNvPicPr>
          <p:nvPr/>
        </p:nvPicPr>
        <p:blipFill>
          <a:blip r:embed="rId2" cstate="print"/>
          <a:stretch>
            <a:fillRect/>
          </a:stretch>
        </p:blipFill>
        <p:spPr>
          <a:xfrm>
            <a:off x="228600" y="1675532"/>
            <a:ext cx="2540579" cy="3810868"/>
          </a:xfrm>
          <a:prstGeom prst="rect">
            <a:avLst/>
          </a:prstGeom>
        </p:spPr>
      </p:pic>
      <p:sp>
        <p:nvSpPr>
          <p:cNvPr id="6" name="TextBox 5"/>
          <p:cNvSpPr txBox="1"/>
          <p:nvPr/>
        </p:nvSpPr>
        <p:spPr>
          <a:xfrm>
            <a:off x="3200400" y="1752600"/>
            <a:ext cx="5638800" cy="892552"/>
          </a:xfrm>
          <a:prstGeom prst="rect">
            <a:avLst/>
          </a:prstGeom>
          <a:noFill/>
        </p:spPr>
        <p:txBody>
          <a:bodyPr wrap="square" rtlCol="0">
            <a:spAutoFit/>
          </a:bodyPr>
          <a:lstStyle/>
          <a:p>
            <a:r>
              <a:rPr lang="en-US" sz="3200" b="1" dirty="0" smtClean="0"/>
              <a:t>Talking &amp; Student Models:</a:t>
            </a:r>
          </a:p>
          <a:p>
            <a:r>
              <a:rPr lang="en-US" sz="2000" dirty="0" smtClean="0"/>
              <a:t>a personal goal for these elements might have you…</a:t>
            </a:r>
            <a:endParaRPr lang="en-US" sz="2000" dirty="0"/>
          </a:p>
        </p:txBody>
      </p:sp>
      <p:sp>
        <p:nvSpPr>
          <p:cNvPr id="8" name="TextBox 7"/>
          <p:cNvSpPr txBox="1"/>
          <p:nvPr/>
        </p:nvSpPr>
        <p:spPr>
          <a:xfrm>
            <a:off x="3048000" y="2819400"/>
            <a:ext cx="5943600" cy="3754874"/>
          </a:xfrm>
          <a:prstGeom prst="rect">
            <a:avLst/>
          </a:prstGeom>
          <a:noFill/>
        </p:spPr>
        <p:txBody>
          <a:bodyPr wrap="square" rtlCol="0">
            <a:spAutoFit/>
          </a:bodyPr>
          <a:lstStyle/>
          <a:p>
            <a:pPr>
              <a:buFont typeface="Arial" pitchFamily="34" charset="0"/>
              <a:buChar char="•"/>
            </a:pPr>
            <a:r>
              <a:rPr lang="en-US" sz="2000" dirty="0" smtClean="0"/>
              <a:t>Explore the </a:t>
            </a:r>
            <a:r>
              <a:rPr lang="en-US" sz="2000" dirty="0" err="1" smtClean="0"/>
              <a:t>WritingFix</a:t>
            </a:r>
            <a:r>
              <a:rPr lang="en-US" sz="2000" dirty="0" smtClean="0"/>
              <a:t> website for lessons that have ready-to-go student models for your grade level (or close to it) and teach the lesson, helping your students to become excellent analyzers of other students’ skills;</a:t>
            </a:r>
          </a:p>
          <a:p>
            <a:pPr>
              <a:buFont typeface="Arial" pitchFamily="34" charset="0"/>
              <a:buChar char="•"/>
            </a:pPr>
            <a:r>
              <a:rPr lang="en-US" sz="2000" dirty="0" smtClean="0"/>
              <a:t>Find a </a:t>
            </a:r>
            <a:r>
              <a:rPr lang="en-US" sz="2000" dirty="0" err="1" smtClean="0"/>
              <a:t>WritingFix</a:t>
            </a:r>
            <a:r>
              <a:rPr lang="en-US" sz="2000" dirty="0" smtClean="0"/>
              <a:t> lesson that doesn’t have samples for your grade level, teach the lesson, and submit the samples for other students to analyze;</a:t>
            </a:r>
          </a:p>
          <a:p>
            <a:pPr>
              <a:buFont typeface="Arial" pitchFamily="34" charset="0"/>
              <a:buChar char="•"/>
            </a:pPr>
            <a:r>
              <a:rPr lang="en-US" sz="2000" dirty="0" smtClean="0"/>
              <a:t>Begin saving student samples for original lessons you know you’ll teach annually, then creating discussion tools from the samples for future students;</a:t>
            </a:r>
          </a:p>
          <a:p>
            <a:pPr>
              <a:buFont typeface="Arial" pitchFamily="34" charset="0"/>
              <a:buChar char="•"/>
            </a:pPr>
            <a:r>
              <a:rPr lang="en-US" sz="2000" dirty="0" smtClean="0"/>
              <a:t>Or…?</a:t>
            </a:r>
          </a:p>
          <a:p>
            <a:pPr>
              <a:buFont typeface="Arial" pitchFamily="34" charset="0"/>
              <a:buChar cha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par>
                          <p:cTn id="8" fill="hold">
                            <p:stCondLst>
                              <p:cond delay="500"/>
                            </p:stCondLst>
                            <p:childTnLst>
                              <p:par>
                                <p:cTn id="9" presetID="3" presetClass="entr" presetSubtype="10" fill="hold" grpId="0" nodeType="afterEffect">
                                  <p:stCondLst>
                                    <p:cond delay="500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500"/>
                                        <p:tgtEl>
                                          <p:spTgt spid="8">
                                            <p:txEl>
                                              <p:pRg st="1" end="1"/>
                                            </p:txEl>
                                          </p:spTgt>
                                        </p:tgtEl>
                                      </p:cBhvr>
                                    </p:animEffect>
                                  </p:childTnLst>
                                </p:cTn>
                              </p:par>
                            </p:childTnLst>
                          </p:cTn>
                        </p:par>
                        <p:par>
                          <p:cTn id="12" fill="hold">
                            <p:stCondLst>
                              <p:cond delay="6000"/>
                            </p:stCondLst>
                            <p:childTnLst>
                              <p:par>
                                <p:cTn id="13" presetID="3" presetClass="entr" presetSubtype="10" fill="hold" grpId="0" nodeType="afterEffect">
                                  <p:stCondLst>
                                    <p:cond delay="500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500"/>
                                        <p:tgtEl>
                                          <p:spTgt spid="8">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xEl>
                                              <p:pRg st="3" end="3"/>
                                            </p:txEl>
                                          </p:spTgt>
                                        </p:tgtEl>
                                        <p:attrNameLst>
                                          <p:attrName>style.visibility</p:attrName>
                                        </p:attrNameLst>
                                      </p:cBhvr>
                                      <p:to>
                                        <p:strVal val="visible"/>
                                      </p:to>
                                    </p:set>
                                    <p:animEffect transition="in" filter="blinds(horizontal)">
                                      <p:cBhvr>
                                        <p:cTn id="20"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dvAuto="500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DDDDD">
            <a:alpha val="0"/>
          </a:srgbClr>
        </a:solidFill>
        <a:effectLst/>
      </p:bgPr>
    </p:bg>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1"/>
              </a:solidFill>
            </a:endParaRPr>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 are the dangers and  the benefits of showing students models of the writing before they write?  How can student models be used to generate skill-focused discussions?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57200" y="1981200"/>
            <a:ext cx="2514600" cy="4801314"/>
          </a:xfrm>
          <a:prstGeom prst="rect">
            <a:avLst/>
          </a:prstGeom>
          <a:noFill/>
        </p:spPr>
        <p:txBody>
          <a:bodyPr wrap="square" rtlCol="0">
            <a:spAutoFit/>
          </a:bodyPr>
          <a:lstStyle/>
          <a:p>
            <a:r>
              <a:rPr lang="en-US" dirty="0" smtClean="0"/>
              <a:t>This is Just to Say</a:t>
            </a:r>
          </a:p>
          <a:p>
            <a:endParaRPr lang="en-US" dirty="0" smtClean="0"/>
          </a:p>
          <a:p>
            <a:r>
              <a:rPr lang="en-US" dirty="0" smtClean="0"/>
              <a:t>I have eaten</a:t>
            </a:r>
            <a:br>
              <a:rPr lang="en-US" dirty="0" smtClean="0"/>
            </a:br>
            <a:r>
              <a:rPr lang="en-US" dirty="0" smtClean="0"/>
              <a:t>the plums</a:t>
            </a:r>
            <a:br>
              <a:rPr lang="en-US" dirty="0" smtClean="0"/>
            </a:br>
            <a:r>
              <a:rPr lang="en-US" dirty="0" smtClean="0"/>
              <a:t>that were in</a:t>
            </a:r>
            <a:br>
              <a:rPr lang="en-US" dirty="0" smtClean="0"/>
            </a:br>
            <a:r>
              <a:rPr lang="en-US" dirty="0" smtClean="0"/>
              <a:t>the icebox</a:t>
            </a:r>
          </a:p>
          <a:p>
            <a:r>
              <a:rPr lang="en-US" dirty="0" smtClean="0"/>
              <a:t>and which</a:t>
            </a:r>
            <a:br>
              <a:rPr lang="en-US" dirty="0" smtClean="0"/>
            </a:br>
            <a:r>
              <a:rPr lang="en-US" dirty="0" smtClean="0"/>
              <a:t>you were probably</a:t>
            </a:r>
            <a:br>
              <a:rPr lang="en-US" dirty="0" smtClean="0"/>
            </a:br>
            <a:r>
              <a:rPr lang="en-US" dirty="0" smtClean="0"/>
              <a:t>saving</a:t>
            </a:r>
            <a:br>
              <a:rPr lang="en-US" dirty="0" smtClean="0"/>
            </a:br>
            <a:r>
              <a:rPr lang="en-US" dirty="0" smtClean="0"/>
              <a:t>for breakfast</a:t>
            </a:r>
          </a:p>
          <a:p>
            <a:r>
              <a:rPr lang="en-US" dirty="0" smtClean="0"/>
              <a:t>Forgive me</a:t>
            </a:r>
            <a:br>
              <a:rPr lang="en-US" dirty="0" smtClean="0"/>
            </a:br>
            <a:r>
              <a:rPr lang="en-US" dirty="0" smtClean="0"/>
              <a:t>they were delicious</a:t>
            </a:r>
            <a:br>
              <a:rPr lang="en-US" dirty="0" smtClean="0"/>
            </a:br>
            <a:r>
              <a:rPr lang="en-US" dirty="0" smtClean="0"/>
              <a:t>so sweet</a:t>
            </a:r>
            <a:br>
              <a:rPr lang="en-US" dirty="0" smtClean="0"/>
            </a:br>
            <a:r>
              <a:rPr lang="en-US" dirty="0" smtClean="0"/>
              <a:t>and so cold</a:t>
            </a:r>
          </a:p>
          <a:p>
            <a:endParaRPr lang="en-US" dirty="0" smtClean="0"/>
          </a:p>
          <a:p>
            <a:pPr lvl="1"/>
            <a:r>
              <a:rPr lang="en-US" sz="1400" dirty="0" smtClean="0"/>
              <a:t>--William Carlos Williams</a:t>
            </a:r>
          </a:p>
          <a:p>
            <a:pPr lvl="1"/>
            <a:endParaRPr lang="en-US" sz="1400" dirty="0"/>
          </a:p>
        </p:txBody>
      </p:sp>
      <p:pic>
        <p:nvPicPr>
          <p:cNvPr id="1026" name="Picture 2" descr="http://covers1.booksamillion.com/covers/bam/0/61/861/680/0618616802.jpg"/>
          <p:cNvPicPr>
            <a:picLocks noChangeAspect="1" noChangeArrowheads="1"/>
          </p:cNvPicPr>
          <p:nvPr/>
        </p:nvPicPr>
        <p:blipFill>
          <a:blip r:embed="rId3" cstate="print"/>
          <a:srcRect/>
          <a:stretch>
            <a:fillRect/>
          </a:stretch>
        </p:blipFill>
        <p:spPr bwMode="auto">
          <a:xfrm>
            <a:off x="3505200" y="2514600"/>
            <a:ext cx="3038475" cy="3810000"/>
          </a:xfrm>
          <a:prstGeom prst="rect">
            <a:avLst/>
          </a:prstGeom>
          <a:noFill/>
          <a:ln>
            <a:solidFill>
              <a:schemeClr val="tx1"/>
            </a:solidFill>
          </a:ln>
        </p:spPr>
      </p:pic>
      <p:sp>
        <p:nvSpPr>
          <p:cNvPr id="9" name="TextBox 8"/>
          <p:cNvSpPr txBox="1"/>
          <p:nvPr/>
        </p:nvSpPr>
        <p:spPr>
          <a:xfrm>
            <a:off x="6629400" y="2514600"/>
            <a:ext cx="2286000" cy="3369409"/>
          </a:xfrm>
          <a:prstGeom prst="rect">
            <a:avLst/>
          </a:prstGeom>
          <a:noFill/>
        </p:spPr>
        <p:txBody>
          <a:bodyPr wrap="square" rtlCol="0">
            <a:spAutoFit/>
          </a:bodyPr>
          <a:lstStyle/>
          <a:p>
            <a:r>
              <a:rPr lang="en-US" sz="1600" dirty="0" smtClean="0"/>
              <a:t>Teacher Joyce </a:t>
            </a:r>
            <a:r>
              <a:rPr lang="en-US" sz="1600" dirty="0" err="1" smtClean="0"/>
              <a:t>Sidman</a:t>
            </a:r>
            <a:r>
              <a:rPr lang="en-US" sz="1600" dirty="0" smtClean="0"/>
              <a:t>, loving this WCW poem so much, had her students imitate the poet and she published her own collection of apology poems.</a:t>
            </a:r>
          </a:p>
          <a:p>
            <a:endParaRPr lang="en-US" sz="1600" dirty="0" smtClean="0"/>
          </a:p>
          <a:p>
            <a:r>
              <a:rPr lang="en-US" sz="1600" dirty="0" smtClean="0"/>
              <a:t>At </a:t>
            </a:r>
            <a:r>
              <a:rPr lang="en-US" sz="1600" dirty="0" err="1" smtClean="0"/>
              <a:t>WritingFix</a:t>
            </a:r>
            <a:r>
              <a:rPr lang="en-US" sz="1600" dirty="0" smtClean="0"/>
              <a:t>, we wrote up our own version of the lesson too.  Let’s analyze some samples from our lesson.</a:t>
            </a:r>
            <a:endParaRPr lang="en-US" sz="1600" dirty="0"/>
          </a:p>
        </p:txBody>
      </p:sp>
      <p:pic>
        <p:nvPicPr>
          <p:cNvPr id="1028" name="Picture 4"/>
          <p:cNvPicPr>
            <a:picLocks noChangeAspect="1" noChangeArrowheads="1"/>
          </p:cNvPicPr>
          <p:nvPr/>
        </p:nvPicPr>
        <p:blipFill>
          <a:blip r:embed="rId4" cstate="print"/>
          <a:srcRect/>
          <a:stretch>
            <a:fillRect/>
          </a:stretch>
        </p:blipFill>
        <p:spPr bwMode="auto">
          <a:xfrm>
            <a:off x="2286000" y="2057400"/>
            <a:ext cx="714375" cy="1114425"/>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heckerboard(across)">
                                      <p:cBhvr>
                                        <p:cTn id="7" dur="500"/>
                                        <p:tgtEl>
                                          <p:spTgt spid="1026"/>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heckerboard(across)">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 are the dangers and  the benefits of showing students models of the writing before they write?  How can student models be used to generate skill-focused discussions?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57200" y="4800600"/>
            <a:ext cx="2819400" cy="1200329"/>
          </a:xfrm>
          <a:prstGeom prst="rect">
            <a:avLst/>
          </a:prstGeom>
          <a:noFill/>
        </p:spPr>
        <p:txBody>
          <a:bodyPr wrap="square" rtlCol="0">
            <a:spAutoFit/>
          </a:bodyPr>
          <a:lstStyle/>
          <a:p>
            <a:r>
              <a:rPr lang="en-US" dirty="0" smtClean="0"/>
              <a:t>The </a:t>
            </a:r>
            <a:r>
              <a:rPr lang="en-US" u="sng" dirty="0" smtClean="0"/>
              <a:t>This is Just to Say</a:t>
            </a:r>
            <a:r>
              <a:rPr lang="en-US" dirty="0" smtClean="0"/>
              <a:t> lesson at </a:t>
            </a:r>
            <a:r>
              <a:rPr lang="en-US" dirty="0" err="1" smtClean="0"/>
              <a:t>WritingFix</a:t>
            </a:r>
            <a:r>
              <a:rPr lang="en-US" dirty="0" smtClean="0"/>
              <a:t> was featured at the NNWP’s 2008 </a:t>
            </a:r>
            <a:r>
              <a:rPr lang="en-US" dirty="0" err="1" smtClean="0"/>
              <a:t>Piñon</a:t>
            </a:r>
            <a:r>
              <a:rPr lang="en-US" dirty="0" smtClean="0"/>
              <a:t> Poetry Festival.</a:t>
            </a:r>
            <a:endParaRPr lang="en-US" dirty="0"/>
          </a:p>
        </p:txBody>
      </p:sp>
      <p:sp>
        <p:nvSpPr>
          <p:cNvPr id="14" name="TextBox 13"/>
          <p:cNvSpPr txBox="1"/>
          <p:nvPr/>
        </p:nvSpPr>
        <p:spPr>
          <a:xfrm>
            <a:off x="3581400" y="2805767"/>
            <a:ext cx="5181600" cy="3247043"/>
          </a:xfrm>
          <a:prstGeom prst="rect">
            <a:avLst/>
          </a:prstGeom>
          <a:noFill/>
        </p:spPr>
        <p:txBody>
          <a:bodyPr wrap="square" rtlCol="0">
            <a:spAutoFit/>
          </a:bodyPr>
          <a:lstStyle/>
          <a:p>
            <a:r>
              <a:rPr lang="en-US" sz="1700" b="1" dirty="0" smtClean="0"/>
              <a:t>Lesson Title</a:t>
            </a:r>
            <a:r>
              <a:rPr lang="en-US" sz="1700" dirty="0" smtClean="0"/>
              <a:t>: </a:t>
            </a:r>
            <a:r>
              <a:rPr lang="en-US" sz="1700" dirty="0" smtClean="0">
                <a:hlinkClick r:id="rId3"/>
              </a:rPr>
              <a:t>Poems of Apology</a:t>
            </a:r>
            <a:endParaRPr lang="en-US" sz="1700" dirty="0" smtClean="0"/>
          </a:p>
          <a:p>
            <a:r>
              <a:rPr lang="en-US" sz="1700" b="1" dirty="0" smtClean="0"/>
              <a:t>Lesson author</a:t>
            </a:r>
            <a:r>
              <a:rPr lang="en-US" sz="1700" dirty="0" smtClean="0"/>
              <a:t>: Todd Herman, HS math teacher (NNWP)</a:t>
            </a:r>
          </a:p>
          <a:p>
            <a:r>
              <a:rPr lang="en-US" sz="1700" b="1" dirty="0" smtClean="0"/>
              <a:t>Overview: </a:t>
            </a:r>
            <a:r>
              <a:rPr lang="en-US" sz="1700" dirty="0" smtClean="0"/>
              <a:t>Students learn about making sentences and ideas flow by imitating Carlos’ poem with original ideas about something they’re </a:t>
            </a:r>
            <a:r>
              <a:rPr lang="en-US" sz="1700" i="1" dirty="0" smtClean="0"/>
              <a:t>sort of</a:t>
            </a:r>
            <a:r>
              <a:rPr lang="en-US" sz="1700" dirty="0" smtClean="0"/>
              <a:t> sorry for.</a:t>
            </a:r>
          </a:p>
          <a:p>
            <a:endParaRPr lang="en-US" sz="1700" dirty="0" smtClean="0"/>
          </a:p>
          <a:p>
            <a:r>
              <a:rPr lang="en-US" sz="1700" b="1" dirty="0" smtClean="0"/>
              <a:t>Focus Skill</a:t>
            </a:r>
            <a:r>
              <a:rPr lang="en-US" sz="1700" dirty="0" smtClean="0"/>
              <a:t>: Sentence rhythm (sentence fluency)</a:t>
            </a:r>
          </a:p>
          <a:p>
            <a:r>
              <a:rPr lang="en-US" sz="1700" b="1" dirty="0" smtClean="0"/>
              <a:t>Support Skill</a:t>
            </a:r>
            <a:r>
              <a:rPr lang="en-US" sz="1700" dirty="0" smtClean="0"/>
              <a:t>: unique topics  (idea development)</a:t>
            </a:r>
          </a:p>
          <a:p>
            <a:r>
              <a:rPr lang="en-US" sz="1700" b="1" dirty="0" smtClean="0"/>
              <a:t>Mentor Texts</a:t>
            </a:r>
            <a:r>
              <a:rPr lang="en-US" sz="1700" dirty="0" smtClean="0"/>
              <a:t>: </a:t>
            </a:r>
            <a:r>
              <a:rPr lang="en-US" sz="1700" u="sng" dirty="0" smtClean="0"/>
              <a:t>This is Just to Say</a:t>
            </a:r>
            <a:r>
              <a:rPr lang="en-US" sz="1700" dirty="0" smtClean="0"/>
              <a:t> by Joyce </a:t>
            </a:r>
            <a:r>
              <a:rPr lang="en-US" sz="1700" dirty="0" err="1" smtClean="0"/>
              <a:t>Sidman</a:t>
            </a:r>
            <a:r>
              <a:rPr lang="en-US" sz="1700" dirty="0" smtClean="0"/>
              <a:t> and </a:t>
            </a:r>
            <a:r>
              <a:rPr lang="en-US" sz="1700" i="1" dirty="0" smtClean="0"/>
              <a:t>This is Just to Say</a:t>
            </a:r>
            <a:r>
              <a:rPr lang="en-US" sz="1700" dirty="0" smtClean="0"/>
              <a:t> by William Carlos Williams</a:t>
            </a:r>
          </a:p>
          <a:p>
            <a:r>
              <a:rPr lang="en-US" sz="1700" b="1" dirty="0" smtClean="0"/>
              <a:t>Student Models</a:t>
            </a:r>
            <a:r>
              <a:rPr lang="en-US" sz="1700" dirty="0" smtClean="0"/>
              <a:t>: Grades 3-5, 8, 11, 12</a:t>
            </a:r>
          </a:p>
          <a:p>
            <a:endParaRPr lang="en-US" dirty="0"/>
          </a:p>
        </p:txBody>
      </p:sp>
      <p:pic>
        <p:nvPicPr>
          <p:cNvPr id="9" name="Picture 2" descr="http://covers1.booksamillion.com/covers/bam/0/61/861/680/0618616802.jpg"/>
          <p:cNvPicPr>
            <a:picLocks noChangeAspect="1" noChangeArrowheads="1"/>
          </p:cNvPicPr>
          <p:nvPr/>
        </p:nvPicPr>
        <p:blipFill>
          <a:blip r:embed="rId4" cstate="print"/>
          <a:srcRect/>
          <a:stretch>
            <a:fillRect/>
          </a:stretch>
        </p:blipFill>
        <p:spPr bwMode="auto">
          <a:xfrm>
            <a:off x="609600" y="2057400"/>
            <a:ext cx="1944624" cy="2438400"/>
          </a:xfrm>
          <a:prstGeom prst="rect">
            <a:avLst/>
          </a:prstGeom>
          <a:noFill/>
          <a:ln>
            <a:solidFill>
              <a:schemeClr val="tx1"/>
            </a:solidFill>
          </a:ln>
        </p:spPr>
      </p:pic>
      <p:sp>
        <p:nvSpPr>
          <p:cNvPr id="10" name="TextBox 9"/>
          <p:cNvSpPr txBox="1"/>
          <p:nvPr/>
        </p:nvSpPr>
        <p:spPr>
          <a:xfrm>
            <a:off x="3429000" y="1905000"/>
            <a:ext cx="2514600" cy="307777"/>
          </a:xfrm>
          <a:prstGeom prst="rect">
            <a:avLst/>
          </a:prstGeom>
          <a:noFill/>
        </p:spPr>
        <p:txBody>
          <a:bodyPr wrap="square" rtlCol="0">
            <a:spAutoFit/>
          </a:bodyPr>
          <a:lstStyle/>
          <a:p>
            <a:r>
              <a:rPr lang="en-US" sz="1400" b="1" dirty="0" smtClean="0"/>
              <a:t>(page 59-60 of packet)</a:t>
            </a:r>
            <a:endParaRPr lang="en-US" sz="14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 are the dangers and  the benefits of showing students models of the writing before they write?  How can student models be used to generate skill-focused discussions?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81000" y="2707481"/>
            <a:ext cx="3429000" cy="3693319"/>
          </a:xfrm>
          <a:prstGeom prst="rect">
            <a:avLst/>
          </a:prstGeom>
          <a:noFill/>
        </p:spPr>
        <p:txBody>
          <a:bodyPr wrap="square" rtlCol="0">
            <a:spAutoFit/>
          </a:bodyPr>
          <a:lstStyle/>
          <a:p>
            <a:r>
              <a:rPr lang="en-US" b="1" dirty="0" smtClean="0"/>
              <a:t>Mom</a:t>
            </a:r>
            <a:r>
              <a:rPr lang="en-US" dirty="0" smtClean="0"/>
              <a:t/>
            </a:r>
            <a:br>
              <a:rPr lang="en-US" dirty="0" smtClean="0"/>
            </a:br>
            <a:r>
              <a:rPr lang="en-US" sz="1400" dirty="0" smtClean="0"/>
              <a:t>by </a:t>
            </a:r>
            <a:r>
              <a:rPr lang="en-US" sz="1400" dirty="0" err="1" smtClean="0"/>
              <a:t>Keely</a:t>
            </a:r>
            <a:r>
              <a:rPr lang="en-US" sz="1400" dirty="0" smtClean="0"/>
              <a:t>, third grade poet</a:t>
            </a:r>
            <a:r>
              <a:rPr lang="en-US" dirty="0" smtClean="0"/>
              <a:t/>
            </a:r>
            <a:br>
              <a:rPr lang="en-US" dirty="0" smtClean="0"/>
            </a:br>
            <a:endParaRPr lang="en-US" dirty="0" smtClean="0"/>
          </a:p>
          <a:p>
            <a:r>
              <a:rPr lang="en-US" dirty="0" smtClean="0"/>
              <a:t>Forgive me</a:t>
            </a:r>
            <a:br>
              <a:rPr lang="en-US" dirty="0" smtClean="0"/>
            </a:br>
            <a:r>
              <a:rPr lang="en-US" dirty="0" smtClean="0"/>
              <a:t>For sneaking downstairs</a:t>
            </a:r>
            <a:br>
              <a:rPr lang="en-US" dirty="0" smtClean="0"/>
            </a:br>
            <a:r>
              <a:rPr lang="en-US" dirty="0" smtClean="0"/>
              <a:t>And interrupting your party</a:t>
            </a:r>
          </a:p>
          <a:p>
            <a:r>
              <a:rPr lang="en-US" dirty="0" smtClean="0"/>
              <a:t>But I was starving</a:t>
            </a:r>
            <a:br>
              <a:rPr lang="en-US" dirty="0" smtClean="0"/>
            </a:br>
            <a:r>
              <a:rPr lang="en-US" dirty="0" smtClean="0"/>
              <a:t>And the candies were...</a:t>
            </a:r>
            <a:br>
              <a:rPr lang="en-US" dirty="0" smtClean="0"/>
            </a:br>
            <a:r>
              <a:rPr lang="en-US" dirty="0" smtClean="0"/>
              <a:t>Calling me</a:t>
            </a:r>
          </a:p>
          <a:p>
            <a:r>
              <a:rPr lang="en-US" dirty="0" smtClean="0"/>
              <a:t>I didn't know what to do</a:t>
            </a:r>
            <a:br>
              <a:rPr lang="en-US" dirty="0" smtClean="0"/>
            </a:br>
            <a:r>
              <a:rPr lang="en-US" dirty="0" smtClean="0"/>
              <a:t>So I just took them</a:t>
            </a:r>
            <a:br>
              <a:rPr lang="en-US" dirty="0" smtClean="0"/>
            </a:br>
            <a:r>
              <a:rPr lang="en-US" dirty="0" smtClean="0"/>
              <a:t>Please forgive me </a:t>
            </a:r>
          </a:p>
          <a:p>
            <a:endParaRPr lang="en-US" dirty="0"/>
          </a:p>
        </p:txBody>
      </p:sp>
      <p:sp>
        <p:nvSpPr>
          <p:cNvPr id="11" name="TextBox 10"/>
          <p:cNvSpPr txBox="1"/>
          <p:nvPr/>
        </p:nvSpPr>
        <p:spPr>
          <a:xfrm>
            <a:off x="4191000" y="2741235"/>
            <a:ext cx="4648200" cy="3354765"/>
          </a:xfrm>
          <a:prstGeom prst="rect">
            <a:avLst/>
          </a:prstGeom>
          <a:noFill/>
        </p:spPr>
        <p:txBody>
          <a:bodyPr wrap="square" rtlCol="0">
            <a:spAutoFit/>
          </a:bodyPr>
          <a:lstStyle/>
          <a:p>
            <a:r>
              <a:rPr lang="en-US" b="1" dirty="0" smtClean="0"/>
              <a:t>Sorry for Drinking Your Tea</a:t>
            </a:r>
            <a:r>
              <a:rPr lang="en-US" dirty="0" smtClean="0"/>
              <a:t/>
            </a:r>
            <a:br>
              <a:rPr lang="en-US" dirty="0" smtClean="0"/>
            </a:br>
            <a:r>
              <a:rPr lang="en-US" sz="1400" dirty="0" smtClean="0"/>
              <a:t>by Elise, fifth grade poet</a:t>
            </a:r>
            <a:br>
              <a:rPr lang="en-US" sz="1400" dirty="0" smtClean="0"/>
            </a:br>
            <a:endParaRPr lang="en-US" dirty="0" smtClean="0"/>
          </a:p>
          <a:p>
            <a:r>
              <a:rPr lang="en-US" dirty="0" smtClean="0"/>
              <a:t>I am sorry for drinking your tea</a:t>
            </a:r>
            <a:br>
              <a:rPr lang="en-US" dirty="0" smtClean="0"/>
            </a:br>
            <a:r>
              <a:rPr lang="en-US" dirty="0" smtClean="0"/>
              <a:t>It looked so icy, cold and delicious</a:t>
            </a:r>
            <a:br>
              <a:rPr lang="en-US" dirty="0" smtClean="0"/>
            </a:br>
            <a:r>
              <a:rPr lang="en-US" dirty="0" smtClean="0"/>
              <a:t>I could have gone and got my own drink</a:t>
            </a:r>
            <a:br>
              <a:rPr lang="en-US" dirty="0" smtClean="0"/>
            </a:br>
            <a:r>
              <a:rPr lang="en-US" dirty="0" smtClean="0"/>
              <a:t>But the fridge was too far away</a:t>
            </a:r>
            <a:br>
              <a:rPr lang="en-US" dirty="0" smtClean="0"/>
            </a:br>
            <a:r>
              <a:rPr lang="en-US" dirty="0" smtClean="0"/>
              <a:t>The first drink just sat there and called me</a:t>
            </a:r>
            <a:br>
              <a:rPr lang="en-US" dirty="0" smtClean="0"/>
            </a:br>
            <a:r>
              <a:rPr lang="en-US" dirty="0" smtClean="0"/>
              <a:t>I would tell you I would not do it again</a:t>
            </a:r>
            <a:br>
              <a:rPr lang="en-US" dirty="0" smtClean="0"/>
            </a:br>
            <a:r>
              <a:rPr lang="en-US" dirty="0" smtClean="0"/>
              <a:t>But then I would just be lying</a:t>
            </a:r>
            <a:br>
              <a:rPr lang="en-US" dirty="0" smtClean="0"/>
            </a:br>
            <a:r>
              <a:rPr lang="en-US" dirty="0" smtClean="0"/>
              <a:t>Plus you probably would have done the same</a:t>
            </a:r>
          </a:p>
          <a:p>
            <a:endParaRPr lang="en-US" dirty="0"/>
          </a:p>
        </p:txBody>
      </p:sp>
      <p:pic>
        <p:nvPicPr>
          <p:cNvPr id="15362" name="Picture 2"/>
          <p:cNvPicPr>
            <a:picLocks noChangeAspect="1" noChangeArrowheads="1"/>
          </p:cNvPicPr>
          <p:nvPr/>
        </p:nvPicPr>
        <p:blipFill>
          <a:blip r:embed="rId3" cstate="print"/>
          <a:srcRect/>
          <a:stretch>
            <a:fillRect/>
          </a:stretch>
        </p:blipFill>
        <p:spPr bwMode="auto">
          <a:xfrm>
            <a:off x="7543800" y="2665035"/>
            <a:ext cx="952500" cy="1381125"/>
          </a:xfrm>
          <a:prstGeom prst="rect">
            <a:avLst/>
          </a:prstGeom>
          <a:noFill/>
          <a:ln w="9525">
            <a:solidFill>
              <a:schemeClr val="tx1"/>
            </a:solidFill>
            <a:miter lim="800000"/>
            <a:headEnd/>
            <a:tailEnd/>
          </a:ln>
        </p:spPr>
      </p:pic>
      <p:pic>
        <p:nvPicPr>
          <p:cNvPr id="15363" name="Picture 3"/>
          <p:cNvPicPr>
            <a:picLocks noChangeAspect="1" noChangeArrowheads="1"/>
          </p:cNvPicPr>
          <p:nvPr/>
        </p:nvPicPr>
        <p:blipFill>
          <a:blip r:embed="rId4" cstate="print"/>
          <a:srcRect/>
          <a:stretch>
            <a:fillRect/>
          </a:stretch>
        </p:blipFill>
        <p:spPr bwMode="auto">
          <a:xfrm>
            <a:off x="2819400" y="2631281"/>
            <a:ext cx="952500" cy="1381125"/>
          </a:xfrm>
          <a:prstGeom prst="rect">
            <a:avLst/>
          </a:prstGeom>
          <a:noFill/>
          <a:ln w="9525">
            <a:solidFill>
              <a:schemeClr val="tx1"/>
            </a:solidFill>
            <a:miter lim="800000"/>
            <a:headEnd/>
            <a:tailEnd/>
          </a:ln>
        </p:spPr>
      </p:pic>
      <p:sp>
        <p:nvSpPr>
          <p:cNvPr id="16" name="TextBox 15"/>
          <p:cNvSpPr txBox="1"/>
          <p:nvPr/>
        </p:nvSpPr>
        <p:spPr>
          <a:xfrm>
            <a:off x="2743200" y="6096000"/>
            <a:ext cx="3962400" cy="369332"/>
          </a:xfrm>
          <a:prstGeom prst="rect">
            <a:avLst/>
          </a:prstGeom>
          <a:solidFill>
            <a:srgbClr val="FFFF66"/>
          </a:solidFill>
          <a:ln>
            <a:solidFill>
              <a:schemeClr val="accent1">
                <a:shade val="50000"/>
              </a:schemeClr>
            </a:solidFill>
          </a:ln>
        </p:spPr>
        <p:txBody>
          <a:bodyPr wrap="square" rtlCol="0">
            <a:spAutoFit/>
          </a:bodyPr>
          <a:lstStyle/>
          <a:p>
            <a:r>
              <a:rPr lang="en-US" dirty="0" smtClean="0"/>
              <a:t>Compare these poets’ sentence fluency.</a:t>
            </a:r>
            <a:endParaRPr lang="en-US" dirty="0"/>
          </a:p>
        </p:txBody>
      </p:sp>
      <p:cxnSp>
        <p:nvCxnSpPr>
          <p:cNvPr id="17" name="Straight Connector 16"/>
          <p:cNvCxnSpPr/>
          <p:nvPr/>
        </p:nvCxnSpPr>
        <p:spPr>
          <a:xfrm rot="16200000" flipH="1">
            <a:off x="2324102" y="4152899"/>
            <a:ext cx="3428999" cy="3"/>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429000" y="1905000"/>
            <a:ext cx="2514600" cy="307777"/>
          </a:xfrm>
          <a:prstGeom prst="rect">
            <a:avLst/>
          </a:prstGeom>
          <a:noFill/>
        </p:spPr>
        <p:txBody>
          <a:bodyPr wrap="square" rtlCol="0">
            <a:spAutoFit/>
          </a:bodyPr>
          <a:lstStyle/>
          <a:p>
            <a:r>
              <a:rPr lang="en-US" sz="1400" b="1" dirty="0" smtClean="0"/>
              <a:t>(page 59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 are the dangers and  the benefits of showing students models of the writing before they write?  How can student models be used to generate skill-focused discussions?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81000" y="5791200"/>
            <a:ext cx="3048000" cy="646331"/>
          </a:xfrm>
          <a:prstGeom prst="rect">
            <a:avLst/>
          </a:prstGeom>
          <a:solidFill>
            <a:srgbClr val="FFFF66"/>
          </a:solidFill>
          <a:ln>
            <a:solidFill>
              <a:schemeClr val="accent1">
                <a:shade val="50000"/>
              </a:schemeClr>
            </a:solidFill>
          </a:ln>
        </p:spPr>
        <p:txBody>
          <a:bodyPr wrap="square" rtlCol="0">
            <a:spAutoFit/>
          </a:bodyPr>
          <a:lstStyle/>
          <a:p>
            <a:r>
              <a:rPr lang="en-US" dirty="0" smtClean="0"/>
              <a:t>Compare these poets’ word choices.</a:t>
            </a:r>
            <a:endParaRPr lang="en-US" dirty="0"/>
          </a:p>
        </p:txBody>
      </p:sp>
      <p:sp>
        <p:nvSpPr>
          <p:cNvPr id="12" name="TextBox 11"/>
          <p:cNvSpPr txBox="1"/>
          <p:nvPr/>
        </p:nvSpPr>
        <p:spPr>
          <a:xfrm>
            <a:off x="381000" y="2057400"/>
            <a:ext cx="2362200" cy="3816429"/>
          </a:xfrm>
          <a:prstGeom prst="rect">
            <a:avLst/>
          </a:prstGeom>
          <a:noFill/>
        </p:spPr>
        <p:txBody>
          <a:bodyPr wrap="square" rtlCol="0">
            <a:spAutoFit/>
          </a:bodyPr>
          <a:lstStyle/>
          <a:p>
            <a:r>
              <a:rPr lang="en-US" sz="1400" b="1" dirty="0" smtClean="0"/>
              <a:t>Pancake Thief</a:t>
            </a:r>
            <a:br>
              <a:rPr lang="en-US" sz="1400" b="1" dirty="0" smtClean="0"/>
            </a:br>
            <a:r>
              <a:rPr lang="en-US" sz="1400" dirty="0" smtClean="0"/>
              <a:t>by Connor, 8</a:t>
            </a:r>
            <a:r>
              <a:rPr lang="en-US" sz="1400" baseline="30000" dirty="0" smtClean="0"/>
              <a:t>th</a:t>
            </a:r>
            <a:r>
              <a:rPr lang="en-US" sz="1400" dirty="0" smtClean="0"/>
              <a:t> grade</a:t>
            </a:r>
          </a:p>
          <a:p>
            <a:r>
              <a:rPr lang="en-US" sz="1400" dirty="0" smtClean="0"/>
              <a:t> </a:t>
            </a:r>
          </a:p>
          <a:p>
            <a:r>
              <a:rPr lang="en-US" sz="1400" dirty="0" smtClean="0"/>
              <a:t>Forgive me</a:t>
            </a:r>
          </a:p>
          <a:p>
            <a:r>
              <a:rPr lang="en-US" sz="1400" dirty="0" smtClean="0"/>
              <a:t>For stealing</a:t>
            </a:r>
          </a:p>
          <a:p>
            <a:r>
              <a:rPr lang="en-US" sz="1400" dirty="0" smtClean="0"/>
              <a:t>Your pancakes</a:t>
            </a:r>
          </a:p>
          <a:p>
            <a:r>
              <a:rPr lang="en-US" sz="1400" dirty="0" smtClean="0"/>
              <a:t> </a:t>
            </a:r>
          </a:p>
          <a:p>
            <a:r>
              <a:rPr lang="en-US" sz="1400" dirty="0" smtClean="0"/>
              <a:t>I sneaked over </a:t>
            </a:r>
          </a:p>
          <a:p>
            <a:r>
              <a:rPr lang="en-US" sz="1400" dirty="0" smtClean="0"/>
              <a:t>While you were gone</a:t>
            </a:r>
          </a:p>
          <a:p>
            <a:r>
              <a:rPr lang="en-US" sz="1400" dirty="0" smtClean="0"/>
              <a:t>I stole them so quickly</a:t>
            </a:r>
          </a:p>
          <a:p>
            <a:r>
              <a:rPr lang="en-US" sz="1400" dirty="0" smtClean="0"/>
              <a:t>Eating them even faster</a:t>
            </a:r>
          </a:p>
          <a:p>
            <a:r>
              <a:rPr lang="en-US" sz="1400" dirty="0" smtClean="0"/>
              <a:t> </a:t>
            </a:r>
          </a:p>
          <a:p>
            <a:r>
              <a:rPr lang="en-US" sz="1400" dirty="0" smtClean="0"/>
              <a:t>So warm and soft</a:t>
            </a:r>
          </a:p>
          <a:p>
            <a:r>
              <a:rPr lang="en-US" sz="1400" dirty="0" smtClean="0"/>
              <a:t>Your pancakes were</a:t>
            </a:r>
          </a:p>
          <a:p>
            <a:r>
              <a:rPr lang="en-US" sz="1400" dirty="0" smtClean="0"/>
              <a:t>Filled with butter and syrup</a:t>
            </a:r>
          </a:p>
          <a:p>
            <a:r>
              <a:rPr lang="en-US" sz="1400" dirty="0" smtClean="0"/>
              <a:t>Delicious</a:t>
            </a:r>
          </a:p>
          <a:p>
            <a:endParaRPr lang="en-US" dirty="0"/>
          </a:p>
        </p:txBody>
      </p:sp>
      <p:sp>
        <p:nvSpPr>
          <p:cNvPr id="14" name="TextBox 13"/>
          <p:cNvSpPr txBox="1"/>
          <p:nvPr/>
        </p:nvSpPr>
        <p:spPr>
          <a:xfrm>
            <a:off x="3810000" y="1977509"/>
            <a:ext cx="5105400" cy="5109091"/>
          </a:xfrm>
          <a:prstGeom prst="rect">
            <a:avLst/>
          </a:prstGeom>
          <a:noFill/>
        </p:spPr>
        <p:txBody>
          <a:bodyPr wrap="square" rtlCol="0">
            <a:spAutoFit/>
          </a:bodyPr>
          <a:lstStyle/>
          <a:p>
            <a:r>
              <a:rPr lang="en-US" sz="1400" b="1" dirty="0" smtClean="0"/>
              <a:t>Many Apologies</a:t>
            </a:r>
            <a:br>
              <a:rPr lang="en-US" sz="1400" b="1" dirty="0" smtClean="0"/>
            </a:br>
            <a:r>
              <a:rPr lang="en-US" sz="1400" dirty="0" smtClean="0"/>
              <a:t>by Amy, 8</a:t>
            </a:r>
            <a:r>
              <a:rPr lang="en-US" sz="1400" baseline="30000" dirty="0" smtClean="0"/>
              <a:t>th</a:t>
            </a:r>
            <a:r>
              <a:rPr lang="en-US" sz="1400" dirty="0" smtClean="0"/>
              <a:t> grade</a:t>
            </a:r>
          </a:p>
          <a:p>
            <a:r>
              <a:rPr lang="en-US" sz="1400" dirty="0" smtClean="0"/>
              <a:t> </a:t>
            </a:r>
          </a:p>
          <a:p>
            <a:r>
              <a:rPr lang="en-US" sz="1400" dirty="0" smtClean="0"/>
              <a:t>I’m sorry for all the silly things I have done</a:t>
            </a:r>
          </a:p>
          <a:p>
            <a:r>
              <a:rPr lang="en-US" sz="1400" dirty="0" smtClean="0"/>
              <a:t>Burning my hand</a:t>
            </a:r>
          </a:p>
          <a:p>
            <a:r>
              <a:rPr lang="en-US" sz="1400" dirty="0" smtClean="0"/>
              <a:t>Sewing my finger</a:t>
            </a:r>
          </a:p>
          <a:p>
            <a:r>
              <a:rPr lang="en-US" sz="1400" dirty="0" smtClean="0"/>
              <a:t>Leaving toothpicks out on which dad stepped on </a:t>
            </a:r>
          </a:p>
          <a:p>
            <a:r>
              <a:rPr lang="en-US" sz="1400" dirty="0" smtClean="0"/>
              <a:t>I was young and foolish, no care in the world</a:t>
            </a:r>
          </a:p>
          <a:p>
            <a:r>
              <a:rPr lang="en-US" sz="1400" dirty="0" smtClean="0"/>
              <a:t> </a:t>
            </a:r>
          </a:p>
          <a:p>
            <a:r>
              <a:rPr lang="en-US" sz="1400" dirty="0" smtClean="0"/>
              <a:t>I’m sorry for all the past things that have occurred</a:t>
            </a:r>
          </a:p>
          <a:p>
            <a:r>
              <a:rPr lang="en-US" sz="1400" dirty="0" smtClean="0"/>
              <a:t>Skipping my lessons</a:t>
            </a:r>
          </a:p>
          <a:p>
            <a:r>
              <a:rPr lang="en-US" sz="1400" dirty="0" smtClean="0"/>
              <a:t>Wasting my life on the computer</a:t>
            </a:r>
          </a:p>
          <a:p>
            <a:r>
              <a:rPr lang="en-US" sz="1400" dirty="0" smtClean="0"/>
              <a:t>Breaking six plates in three days</a:t>
            </a:r>
          </a:p>
          <a:p>
            <a:r>
              <a:rPr lang="en-US" sz="1400" dirty="0" smtClean="0"/>
              <a:t>I wasn’t thinking of the outcome</a:t>
            </a:r>
          </a:p>
          <a:p>
            <a:r>
              <a:rPr lang="en-US" sz="1400" dirty="0" smtClean="0"/>
              <a:t> </a:t>
            </a:r>
          </a:p>
          <a:p>
            <a:r>
              <a:rPr lang="en-US" sz="1400" dirty="0" smtClean="0"/>
              <a:t>For all these things I apologize </a:t>
            </a:r>
          </a:p>
          <a:p>
            <a:r>
              <a:rPr lang="en-US" sz="1400" dirty="0" smtClean="0"/>
              <a:t>For you are my mother, the one who has taught me so much</a:t>
            </a:r>
          </a:p>
          <a:p>
            <a:r>
              <a:rPr lang="en-US" sz="1400" dirty="0" smtClean="0"/>
              <a:t>Now though, I have learned from my mistakes and corrected them</a:t>
            </a:r>
          </a:p>
          <a:p>
            <a:r>
              <a:rPr lang="en-US" sz="1400" dirty="0" smtClean="0"/>
              <a:t>Allowing me to excel in my academic career and studies</a:t>
            </a:r>
          </a:p>
          <a:p>
            <a:r>
              <a:rPr lang="en-US" sz="1400" dirty="0" smtClean="0"/>
              <a:t> </a:t>
            </a:r>
          </a:p>
          <a:p>
            <a:r>
              <a:rPr lang="en-US" sz="1400" dirty="0" smtClean="0"/>
              <a:t>Once more, I am sorry for causing you any stress</a:t>
            </a:r>
          </a:p>
          <a:p>
            <a:r>
              <a:rPr lang="en-US" sz="1400" dirty="0" smtClean="0"/>
              <a:t>In the future, I hope to make it up to you</a:t>
            </a:r>
          </a:p>
          <a:p>
            <a:endParaRPr lang="en-US" dirty="0"/>
          </a:p>
        </p:txBody>
      </p:sp>
      <p:pic>
        <p:nvPicPr>
          <p:cNvPr id="16386" name="Picture 2"/>
          <p:cNvPicPr>
            <a:picLocks noChangeAspect="1" noChangeArrowheads="1"/>
          </p:cNvPicPr>
          <p:nvPr/>
        </p:nvPicPr>
        <p:blipFill>
          <a:blip r:embed="rId3" cstate="print"/>
          <a:srcRect/>
          <a:stretch>
            <a:fillRect/>
          </a:stretch>
        </p:blipFill>
        <p:spPr bwMode="auto">
          <a:xfrm>
            <a:off x="7620000" y="2362200"/>
            <a:ext cx="952500" cy="1381125"/>
          </a:xfrm>
          <a:prstGeom prst="rect">
            <a:avLst/>
          </a:prstGeom>
          <a:noFill/>
          <a:ln w="9525">
            <a:solidFill>
              <a:schemeClr val="tx1"/>
            </a:solidFill>
            <a:miter lim="800000"/>
            <a:headEnd/>
            <a:tailEnd/>
          </a:ln>
        </p:spPr>
      </p:pic>
      <p:pic>
        <p:nvPicPr>
          <p:cNvPr id="16387" name="Picture 3"/>
          <p:cNvPicPr>
            <a:picLocks noChangeAspect="1" noChangeArrowheads="1"/>
          </p:cNvPicPr>
          <p:nvPr/>
        </p:nvPicPr>
        <p:blipFill>
          <a:blip r:embed="rId4" cstate="print"/>
          <a:srcRect/>
          <a:stretch>
            <a:fillRect/>
          </a:stretch>
        </p:blipFill>
        <p:spPr bwMode="auto">
          <a:xfrm>
            <a:off x="2209800" y="2362200"/>
            <a:ext cx="952500" cy="1381125"/>
          </a:xfrm>
          <a:prstGeom prst="rect">
            <a:avLst/>
          </a:prstGeom>
          <a:noFill/>
          <a:ln w="9525">
            <a:solidFill>
              <a:schemeClr val="tx1"/>
            </a:solidFill>
            <a:miter lim="800000"/>
            <a:headEnd/>
            <a:tailEnd/>
          </a:ln>
        </p:spPr>
      </p:pic>
      <p:cxnSp>
        <p:nvCxnSpPr>
          <p:cNvPr id="18" name="Straight Connector 17"/>
          <p:cNvCxnSpPr/>
          <p:nvPr/>
        </p:nvCxnSpPr>
        <p:spPr>
          <a:xfrm rot="16200000" flipH="1">
            <a:off x="1447799" y="4419599"/>
            <a:ext cx="4419600" cy="1"/>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286000" y="1749623"/>
            <a:ext cx="2514600" cy="307777"/>
          </a:xfrm>
          <a:prstGeom prst="rect">
            <a:avLst/>
          </a:prstGeom>
          <a:noFill/>
        </p:spPr>
        <p:txBody>
          <a:bodyPr wrap="square" rtlCol="0">
            <a:spAutoFit/>
          </a:bodyPr>
          <a:lstStyle/>
          <a:p>
            <a:r>
              <a:rPr lang="en-US" sz="1400" b="1" dirty="0" smtClean="0"/>
              <a:t>(page 60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 are the dangers and  the benefits of showing students models of the writing before they write?  How can student models be used to generate skill-focused discussions?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7412" name="Picture 4"/>
          <p:cNvPicPr>
            <a:picLocks noChangeAspect="1" noChangeArrowheads="1"/>
          </p:cNvPicPr>
          <p:nvPr/>
        </p:nvPicPr>
        <p:blipFill>
          <a:blip r:embed="rId3" cstate="print"/>
          <a:srcRect/>
          <a:stretch>
            <a:fillRect/>
          </a:stretch>
        </p:blipFill>
        <p:spPr bwMode="auto">
          <a:xfrm>
            <a:off x="685800" y="2066925"/>
            <a:ext cx="3209925" cy="3952875"/>
          </a:xfrm>
          <a:prstGeom prst="rect">
            <a:avLst/>
          </a:prstGeom>
          <a:noFill/>
          <a:ln w="9525">
            <a:solidFill>
              <a:schemeClr val="accent1">
                <a:shade val="50000"/>
              </a:schemeClr>
            </a:solidFill>
            <a:miter lim="800000"/>
            <a:headEnd/>
            <a:tailEnd/>
          </a:ln>
        </p:spPr>
      </p:pic>
      <p:grpSp>
        <p:nvGrpSpPr>
          <p:cNvPr id="23" name="Group 22"/>
          <p:cNvGrpSpPr/>
          <p:nvPr/>
        </p:nvGrpSpPr>
        <p:grpSpPr>
          <a:xfrm>
            <a:off x="4724400" y="2286000"/>
            <a:ext cx="4495800" cy="4267379"/>
            <a:chOff x="4724400" y="2286000"/>
            <a:chExt cx="4495800" cy="4267379"/>
          </a:xfrm>
        </p:grpSpPr>
        <p:grpSp>
          <p:nvGrpSpPr>
            <p:cNvPr id="13" name="Group 12"/>
            <p:cNvGrpSpPr/>
            <p:nvPr/>
          </p:nvGrpSpPr>
          <p:grpSpPr>
            <a:xfrm>
              <a:off x="5257800" y="2286000"/>
              <a:ext cx="3962400" cy="4267379"/>
              <a:chOff x="4800600" y="2419350"/>
              <a:chExt cx="3962400" cy="4267379"/>
            </a:xfrm>
          </p:grpSpPr>
          <p:pic>
            <p:nvPicPr>
              <p:cNvPr id="17" name="Picture 2" descr="http://writingfix.com/images/teacher_books/Comp_Cont_Guide.jpg">
                <a:hlinkClick r:id="rId4"/>
              </p:cNvPr>
              <p:cNvPicPr>
                <a:picLocks noChangeAspect="1" noChangeArrowheads="1"/>
              </p:cNvPicPr>
              <p:nvPr/>
            </p:nvPicPr>
            <p:blipFill>
              <a:blip r:embed="rId5" cstate="print"/>
              <a:srcRect/>
              <a:stretch>
                <a:fillRect/>
              </a:stretch>
            </p:blipFill>
            <p:spPr bwMode="auto">
              <a:xfrm>
                <a:off x="5486400" y="2419350"/>
                <a:ext cx="2381250" cy="3067050"/>
              </a:xfrm>
              <a:prstGeom prst="rect">
                <a:avLst/>
              </a:prstGeom>
              <a:noFill/>
            </p:spPr>
          </p:pic>
          <p:sp>
            <p:nvSpPr>
              <p:cNvPr id="19" name="TextBox 18"/>
              <p:cNvSpPr txBox="1"/>
              <p:nvPr/>
            </p:nvSpPr>
            <p:spPr>
              <a:xfrm>
                <a:off x="4800600" y="5486400"/>
                <a:ext cx="3962400" cy="1200329"/>
              </a:xfrm>
              <a:prstGeom prst="rect">
                <a:avLst/>
              </a:prstGeom>
              <a:noFill/>
            </p:spPr>
            <p:txBody>
              <a:bodyPr wrap="square" rtlCol="0">
                <a:spAutoFit/>
              </a:bodyPr>
              <a:lstStyle/>
              <a:p>
                <a:r>
                  <a:rPr lang="en-US" dirty="0" smtClean="0"/>
                  <a:t>In 2008, the NNWP’s </a:t>
                </a:r>
                <a:r>
                  <a:rPr lang="en-US" i="1" dirty="0" smtClean="0"/>
                  <a:t>Going Deep with Compare &amp; Contrast Thinking </a:t>
                </a:r>
                <a:r>
                  <a:rPr lang="en-US" dirty="0" smtClean="0"/>
                  <a:t>Guide inspired me to use better comparative thinking in my teaching and planning.</a:t>
                </a:r>
                <a:endParaRPr lang="en-US" dirty="0"/>
              </a:p>
            </p:txBody>
          </p:sp>
        </p:grpSp>
        <p:cxnSp>
          <p:nvCxnSpPr>
            <p:cNvPr id="22" name="Straight Connector 21"/>
            <p:cNvCxnSpPr/>
            <p:nvPr/>
          </p:nvCxnSpPr>
          <p:spPr>
            <a:xfrm rot="5400000">
              <a:off x="2971800" y="4191000"/>
              <a:ext cx="3505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533400" y="6019800"/>
            <a:ext cx="3581400" cy="646331"/>
          </a:xfrm>
          <a:prstGeom prst="rect">
            <a:avLst/>
          </a:prstGeom>
          <a:solidFill>
            <a:srgbClr val="FFFF66"/>
          </a:solidFill>
          <a:ln>
            <a:solidFill>
              <a:schemeClr val="accent1">
                <a:shade val="50000"/>
              </a:schemeClr>
            </a:solidFill>
          </a:ln>
        </p:spPr>
        <p:txBody>
          <a:bodyPr wrap="square" rtlCol="0">
            <a:spAutoFit/>
          </a:bodyPr>
          <a:lstStyle/>
          <a:p>
            <a:r>
              <a:rPr lang="en-US" dirty="0" smtClean="0"/>
              <a:t>Work with a partner to place “voice vocabulary” in the Venn Diagram.</a:t>
            </a:r>
            <a:endParaRPr lang="en-US" dirty="0"/>
          </a:p>
        </p:txBody>
      </p:sp>
      <p:sp>
        <p:nvSpPr>
          <p:cNvPr id="14" name="TextBox 13"/>
          <p:cNvSpPr txBox="1"/>
          <p:nvPr/>
        </p:nvSpPr>
        <p:spPr>
          <a:xfrm>
            <a:off x="3124200" y="1749623"/>
            <a:ext cx="2514600" cy="307777"/>
          </a:xfrm>
          <a:prstGeom prst="rect">
            <a:avLst/>
          </a:prstGeom>
          <a:noFill/>
        </p:spPr>
        <p:txBody>
          <a:bodyPr wrap="square" rtlCol="0">
            <a:spAutoFit/>
          </a:bodyPr>
          <a:lstStyle/>
          <a:p>
            <a:r>
              <a:rPr lang="en-US" sz="1400" b="1" dirty="0" smtClean="0"/>
              <a:t>(page 58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 are the dangers and  the benefits of showing students models of the writing before they write?  How can student models be used to generate skill-focused discussions?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5562600" y="2209800"/>
            <a:ext cx="3352800" cy="4419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434" name="Picture 2" descr="http://www.writingfix.com/images/teacher_books/sparklers.jpg"/>
          <p:cNvPicPr>
            <a:picLocks noChangeAspect="1" noChangeArrowheads="1"/>
          </p:cNvPicPr>
          <p:nvPr/>
        </p:nvPicPr>
        <p:blipFill>
          <a:blip r:embed="rId3" cstate="print"/>
          <a:srcRect/>
          <a:stretch>
            <a:fillRect/>
          </a:stretch>
        </p:blipFill>
        <p:spPr bwMode="auto">
          <a:xfrm>
            <a:off x="5715000" y="2286000"/>
            <a:ext cx="2962275" cy="3486150"/>
          </a:xfrm>
          <a:prstGeom prst="rect">
            <a:avLst/>
          </a:prstGeom>
          <a:noFill/>
        </p:spPr>
      </p:pic>
      <p:sp>
        <p:nvSpPr>
          <p:cNvPr id="18" name="TextBox 17"/>
          <p:cNvSpPr txBox="1"/>
          <p:nvPr/>
        </p:nvSpPr>
        <p:spPr>
          <a:xfrm>
            <a:off x="5638800" y="5791200"/>
            <a:ext cx="3276600" cy="830997"/>
          </a:xfrm>
          <a:prstGeom prst="rect">
            <a:avLst/>
          </a:prstGeom>
          <a:noFill/>
        </p:spPr>
        <p:txBody>
          <a:bodyPr wrap="square" rtlCol="0">
            <a:spAutoFit/>
          </a:bodyPr>
          <a:lstStyle/>
          <a:p>
            <a:r>
              <a:rPr lang="en-US" sz="1600" u="sng" dirty="0" smtClean="0"/>
              <a:t>Sparklers: High Scoring Test Essays and What They Teach Us</a:t>
            </a:r>
          </a:p>
          <a:p>
            <a:r>
              <a:rPr lang="en-US" sz="1600" dirty="0" smtClean="0"/>
              <a:t>by Gretchen </a:t>
            </a:r>
            <a:r>
              <a:rPr lang="en-US" sz="1600" dirty="0" err="1" smtClean="0"/>
              <a:t>Bernabei</a:t>
            </a:r>
            <a:r>
              <a:rPr lang="en-US" sz="1600" dirty="0" smtClean="0"/>
              <a:t> &amp; Judy Reimer</a:t>
            </a:r>
            <a:endParaRPr lang="en-US" sz="1600" dirty="0"/>
          </a:p>
        </p:txBody>
      </p:sp>
      <p:sp>
        <p:nvSpPr>
          <p:cNvPr id="21" name="TextBox 20"/>
          <p:cNvSpPr txBox="1"/>
          <p:nvPr/>
        </p:nvSpPr>
        <p:spPr>
          <a:xfrm>
            <a:off x="381000" y="2133600"/>
            <a:ext cx="4876800" cy="4524315"/>
          </a:xfrm>
          <a:prstGeom prst="rect">
            <a:avLst/>
          </a:prstGeom>
          <a:noFill/>
        </p:spPr>
        <p:txBody>
          <a:bodyPr wrap="square" rtlCol="0">
            <a:spAutoFit/>
          </a:bodyPr>
          <a:lstStyle/>
          <a:p>
            <a:r>
              <a:rPr lang="en-US" dirty="0" smtClean="0"/>
              <a:t>In Nevada, or 5</a:t>
            </a:r>
            <a:r>
              <a:rPr lang="en-US" baseline="30000" dirty="0" smtClean="0"/>
              <a:t>th</a:t>
            </a:r>
            <a:r>
              <a:rPr lang="en-US" dirty="0" smtClean="0"/>
              <a:t>, 8</a:t>
            </a:r>
            <a:r>
              <a:rPr lang="en-US" baseline="30000" dirty="0" smtClean="0"/>
              <a:t>th</a:t>
            </a:r>
            <a:r>
              <a:rPr lang="en-US" dirty="0" smtClean="0"/>
              <a:t> and 11</a:t>
            </a:r>
            <a:r>
              <a:rPr lang="en-US" baseline="30000" dirty="0" smtClean="0"/>
              <a:t>th</a:t>
            </a:r>
            <a:r>
              <a:rPr lang="en-US" dirty="0" smtClean="0"/>
              <a:t> graders are tested in writing and assessed using trait rubrics.</a:t>
            </a:r>
          </a:p>
          <a:p>
            <a:endParaRPr lang="en-US" dirty="0" smtClean="0"/>
          </a:p>
          <a:p>
            <a:r>
              <a:rPr lang="en-US" dirty="0" smtClean="0"/>
              <a:t>For years, we’ve been encouraging our teachers to use designated practice prompts many months before the actual test is given.  The practice prompt resources we provide give teachers the ability to score and explain scores to students.</a:t>
            </a:r>
          </a:p>
          <a:p>
            <a:endParaRPr lang="en-US" dirty="0" smtClean="0"/>
          </a:p>
          <a:p>
            <a:r>
              <a:rPr lang="en-US" u="sng" dirty="0" smtClean="0"/>
              <a:t>Sparklers</a:t>
            </a:r>
            <a:r>
              <a:rPr lang="en-US" dirty="0" smtClean="0"/>
              <a:t> reminded us of the importance of using “sparkling” student examples as part of the learning process.  </a:t>
            </a:r>
          </a:p>
          <a:p>
            <a:endParaRPr lang="en-US" dirty="0" smtClean="0"/>
          </a:p>
          <a:p>
            <a:r>
              <a:rPr lang="en-US" dirty="0" smtClean="0"/>
              <a:t>Our students are asked to analyze the strengths in our Nevada Sparklers, and then to apply skills when they write to the same practice prompts.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blinds(horizontal)">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xEl>
                                              <p:pRg st="2" end="2"/>
                                            </p:txEl>
                                          </p:spTgt>
                                        </p:tgtEl>
                                        <p:attrNameLst>
                                          <p:attrName>style.visibility</p:attrName>
                                        </p:attrNameLst>
                                      </p:cBhvr>
                                      <p:to>
                                        <p:strVal val="visible"/>
                                      </p:to>
                                    </p:set>
                                    <p:animEffect transition="in" filter="blinds(horizontal)">
                                      <p:cBhvr>
                                        <p:cTn id="12" dur="500"/>
                                        <p:tgtEl>
                                          <p:spTgt spid="2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xEl>
                                              <p:pRg st="4" end="4"/>
                                            </p:txEl>
                                          </p:spTgt>
                                        </p:tgtEl>
                                        <p:attrNameLst>
                                          <p:attrName>style.visibility</p:attrName>
                                        </p:attrNameLst>
                                      </p:cBhvr>
                                      <p:to>
                                        <p:strVal val="visible"/>
                                      </p:to>
                                    </p:set>
                                    <p:animEffect transition="in" filter="blinds(horizontal)">
                                      <p:cBhvr>
                                        <p:cTn id="17" dur="500"/>
                                        <p:tgtEl>
                                          <p:spTgt spid="2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1">
                                            <p:txEl>
                                              <p:pRg st="6" end="6"/>
                                            </p:txEl>
                                          </p:spTgt>
                                        </p:tgtEl>
                                        <p:attrNameLst>
                                          <p:attrName>style.visibility</p:attrName>
                                        </p:attrNameLst>
                                      </p:cBhvr>
                                      <p:to>
                                        <p:strVal val="visible"/>
                                      </p:to>
                                    </p:set>
                                    <p:animEffect transition="in" filter="blinds(horizontal)">
                                      <p:cBhvr>
                                        <p:cTn id="22" dur="500"/>
                                        <p:tgtEl>
                                          <p:spTgt spid="2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 are the dangers and  the benefits of showing students models of the writing before they write?  How can student models be used to generate skill-focused discussions?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5562600" y="2209800"/>
            <a:ext cx="3352800" cy="4419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434" name="Picture 2" descr="http://www.writingfix.com/images/teacher_books/sparklers.jpg"/>
          <p:cNvPicPr>
            <a:picLocks noChangeAspect="1" noChangeArrowheads="1"/>
          </p:cNvPicPr>
          <p:nvPr/>
        </p:nvPicPr>
        <p:blipFill>
          <a:blip r:embed="rId3" cstate="print"/>
          <a:srcRect/>
          <a:stretch>
            <a:fillRect/>
          </a:stretch>
        </p:blipFill>
        <p:spPr bwMode="auto">
          <a:xfrm>
            <a:off x="5715000" y="2286000"/>
            <a:ext cx="2962275" cy="3486150"/>
          </a:xfrm>
          <a:prstGeom prst="rect">
            <a:avLst/>
          </a:prstGeom>
          <a:noFill/>
        </p:spPr>
      </p:pic>
      <p:sp>
        <p:nvSpPr>
          <p:cNvPr id="18" name="TextBox 17"/>
          <p:cNvSpPr txBox="1"/>
          <p:nvPr/>
        </p:nvSpPr>
        <p:spPr>
          <a:xfrm>
            <a:off x="5638800" y="5791200"/>
            <a:ext cx="3276600" cy="830997"/>
          </a:xfrm>
          <a:prstGeom prst="rect">
            <a:avLst/>
          </a:prstGeom>
          <a:noFill/>
        </p:spPr>
        <p:txBody>
          <a:bodyPr wrap="square" rtlCol="0">
            <a:spAutoFit/>
          </a:bodyPr>
          <a:lstStyle/>
          <a:p>
            <a:r>
              <a:rPr lang="en-US" sz="1600" u="sng" dirty="0" smtClean="0"/>
              <a:t>Sparklers: High Scoring Test Essays and What They Teach Us</a:t>
            </a:r>
          </a:p>
          <a:p>
            <a:r>
              <a:rPr lang="en-US" sz="1600" dirty="0" smtClean="0"/>
              <a:t>by Gretchen </a:t>
            </a:r>
            <a:r>
              <a:rPr lang="en-US" sz="1600" dirty="0" err="1" smtClean="0"/>
              <a:t>Bernabei</a:t>
            </a:r>
            <a:r>
              <a:rPr lang="en-US" sz="1600" dirty="0" smtClean="0"/>
              <a:t> &amp; Judy Reimer</a:t>
            </a:r>
            <a:endParaRPr lang="en-US" sz="1600" dirty="0"/>
          </a:p>
        </p:txBody>
      </p:sp>
      <p:pic>
        <p:nvPicPr>
          <p:cNvPr id="20483" name="Picture 3"/>
          <p:cNvPicPr>
            <a:picLocks noChangeAspect="1" noChangeArrowheads="1"/>
          </p:cNvPicPr>
          <p:nvPr/>
        </p:nvPicPr>
        <p:blipFill>
          <a:blip r:embed="rId4" cstate="print"/>
          <a:srcRect/>
          <a:stretch>
            <a:fillRect/>
          </a:stretch>
        </p:blipFill>
        <p:spPr bwMode="auto">
          <a:xfrm>
            <a:off x="990600" y="2057400"/>
            <a:ext cx="3581400" cy="4191000"/>
          </a:xfrm>
          <a:prstGeom prst="rect">
            <a:avLst/>
          </a:prstGeom>
          <a:noFill/>
          <a:ln w="9525">
            <a:solidFill>
              <a:schemeClr val="tx1"/>
            </a:solidFill>
            <a:miter lim="800000"/>
            <a:headEnd/>
            <a:tailEnd/>
          </a:ln>
        </p:spPr>
      </p:pic>
      <p:pic>
        <p:nvPicPr>
          <p:cNvPr id="20485" name="Picture 5"/>
          <p:cNvPicPr>
            <a:picLocks noChangeAspect="1" noChangeArrowheads="1"/>
          </p:cNvPicPr>
          <p:nvPr/>
        </p:nvPicPr>
        <p:blipFill>
          <a:blip r:embed="rId5" cstate="print"/>
          <a:srcRect/>
          <a:stretch>
            <a:fillRect/>
          </a:stretch>
        </p:blipFill>
        <p:spPr bwMode="auto">
          <a:xfrm>
            <a:off x="990600" y="2057400"/>
            <a:ext cx="3581400" cy="4191000"/>
          </a:xfrm>
          <a:prstGeom prst="rect">
            <a:avLst/>
          </a:prstGeom>
          <a:noFill/>
          <a:ln w="9525">
            <a:noFill/>
            <a:miter lim="800000"/>
            <a:headEnd/>
            <a:tailEnd/>
          </a:ln>
        </p:spPr>
      </p:pic>
      <p:sp>
        <p:nvSpPr>
          <p:cNvPr id="17" name="TextBox 16"/>
          <p:cNvSpPr txBox="1"/>
          <p:nvPr/>
        </p:nvSpPr>
        <p:spPr>
          <a:xfrm>
            <a:off x="304800" y="6324600"/>
            <a:ext cx="5105400" cy="338554"/>
          </a:xfrm>
          <a:prstGeom prst="rect">
            <a:avLst/>
          </a:prstGeom>
          <a:solidFill>
            <a:srgbClr val="FFFF66"/>
          </a:solidFill>
          <a:ln>
            <a:solidFill>
              <a:schemeClr val="accent1">
                <a:shade val="50000"/>
              </a:schemeClr>
            </a:solidFill>
          </a:ln>
        </p:spPr>
        <p:txBody>
          <a:bodyPr wrap="square" rtlCol="0">
            <a:spAutoFit/>
          </a:bodyPr>
          <a:lstStyle/>
          <a:p>
            <a:r>
              <a:rPr lang="en-US" sz="1600" dirty="0" smtClean="0"/>
              <a:t>Work with a partner to fill in the two boxes on Kate’s page. </a:t>
            </a:r>
            <a:endParaRPr lang="en-US" sz="1600" dirty="0"/>
          </a:p>
        </p:txBody>
      </p:sp>
      <p:sp>
        <p:nvSpPr>
          <p:cNvPr id="13" name="TextBox 12"/>
          <p:cNvSpPr txBox="1"/>
          <p:nvPr/>
        </p:nvSpPr>
        <p:spPr>
          <a:xfrm>
            <a:off x="1905000" y="1752600"/>
            <a:ext cx="2514600" cy="307777"/>
          </a:xfrm>
          <a:prstGeom prst="rect">
            <a:avLst/>
          </a:prstGeom>
          <a:noFill/>
        </p:spPr>
        <p:txBody>
          <a:bodyPr wrap="square" rtlCol="0">
            <a:spAutoFit/>
          </a:bodyPr>
          <a:lstStyle/>
          <a:p>
            <a:r>
              <a:rPr lang="en-US" sz="1400" b="1" dirty="0" smtClean="0"/>
              <a:t>(page 61-62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5"/>
                                        </p:tgtEl>
                                        <p:attrNameLst>
                                          <p:attrName>style.visibility</p:attrName>
                                        </p:attrNameLst>
                                      </p:cBhvr>
                                      <p:to>
                                        <p:strVal val="visible"/>
                                      </p:to>
                                    </p:set>
                                    <p:animEffect transition="in" filter="blinds(horizontal)">
                                      <p:cBhvr>
                                        <p:cTn id="7" dur="500"/>
                                        <p:tgtEl>
                                          <p:spTgt spid="2048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 are the dangers and  the benefits of showing students models of the writing before they write?  How can student models be used to generate skill-focused discussions?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5562600" y="2209800"/>
            <a:ext cx="3352800" cy="4419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434" name="Picture 2" descr="http://www.writingfix.com/images/teacher_books/sparklers.jpg"/>
          <p:cNvPicPr>
            <a:picLocks noChangeAspect="1" noChangeArrowheads="1"/>
          </p:cNvPicPr>
          <p:nvPr/>
        </p:nvPicPr>
        <p:blipFill>
          <a:blip r:embed="rId3" cstate="print"/>
          <a:srcRect/>
          <a:stretch>
            <a:fillRect/>
          </a:stretch>
        </p:blipFill>
        <p:spPr bwMode="auto">
          <a:xfrm>
            <a:off x="5715000" y="2286000"/>
            <a:ext cx="2962275" cy="3486150"/>
          </a:xfrm>
          <a:prstGeom prst="rect">
            <a:avLst/>
          </a:prstGeom>
          <a:noFill/>
        </p:spPr>
      </p:pic>
      <p:sp>
        <p:nvSpPr>
          <p:cNvPr id="18" name="TextBox 17"/>
          <p:cNvSpPr txBox="1"/>
          <p:nvPr/>
        </p:nvSpPr>
        <p:spPr>
          <a:xfrm>
            <a:off x="5638800" y="5791200"/>
            <a:ext cx="3276600" cy="830997"/>
          </a:xfrm>
          <a:prstGeom prst="rect">
            <a:avLst/>
          </a:prstGeom>
          <a:noFill/>
        </p:spPr>
        <p:txBody>
          <a:bodyPr wrap="square" rtlCol="0">
            <a:spAutoFit/>
          </a:bodyPr>
          <a:lstStyle/>
          <a:p>
            <a:r>
              <a:rPr lang="en-US" sz="1600" u="sng" dirty="0" smtClean="0"/>
              <a:t>Sparklers: High Scoring Test Essays and What They Teach Us</a:t>
            </a:r>
          </a:p>
          <a:p>
            <a:r>
              <a:rPr lang="en-US" sz="1600" dirty="0" smtClean="0"/>
              <a:t>by Gretchen </a:t>
            </a:r>
            <a:r>
              <a:rPr lang="en-US" sz="1600" dirty="0" err="1" smtClean="0"/>
              <a:t>Bernabei</a:t>
            </a:r>
            <a:r>
              <a:rPr lang="en-US" sz="1600" dirty="0" smtClean="0"/>
              <a:t> &amp; Judy Reimer</a:t>
            </a:r>
            <a:endParaRPr lang="en-US" sz="1600" dirty="0"/>
          </a:p>
        </p:txBody>
      </p:sp>
      <p:sp>
        <p:nvSpPr>
          <p:cNvPr id="17" name="TextBox 16"/>
          <p:cNvSpPr txBox="1"/>
          <p:nvPr/>
        </p:nvSpPr>
        <p:spPr>
          <a:xfrm>
            <a:off x="304800" y="6324600"/>
            <a:ext cx="5105400" cy="338554"/>
          </a:xfrm>
          <a:prstGeom prst="rect">
            <a:avLst/>
          </a:prstGeom>
          <a:solidFill>
            <a:srgbClr val="FFFF66"/>
          </a:solidFill>
          <a:ln>
            <a:solidFill>
              <a:schemeClr val="accent1">
                <a:shade val="50000"/>
              </a:schemeClr>
            </a:solidFill>
          </a:ln>
        </p:spPr>
        <p:txBody>
          <a:bodyPr wrap="square" rtlCol="0">
            <a:spAutoFit/>
          </a:bodyPr>
          <a:lstStyle/>
          <a:p>
            <a:r>
              <a:rPr lang="en-US" sz="1600" dirty="0" smtClean="0"/>
              <a:t>Work with a partner to fill in the two boxes on Brian’s page. </a:t>
            </a:r>
            <a:endParaRPr lang="en-US" sz="1600" dirty="0"/>
          </a:p>
        </p:txBody>
      </p:sp>
      <p:pic>
        <p:nvPicPr>
          <p:cNvPr id="21507" name="Picture 3"/>
          <p:cNvPicPr>
            <a:picLocks noChangeAspect="1" noChangeArrowheads="1"/>
          </p:cNvPicPr>
          <p:nvPr/>
        </p:nvPicPr>
        <p:blipFill>
          <a:blip r:embed="rId4" cstate="print"/>
          <a:srcRect/>
          <a:stretch>
            <a:fillRect/>
          </a:stretch>
        </p:blipFill>
        <p:spPr bwMode="auto">
          <a:xfrm>
            <a:off x="933450" y="2057400"/>
            <a:ext cx="3562350" cy="4191000"/>
          </a:xfrm>
          <a:prstGeom prst="rect">
            <a:avLst/>
          </a:prstGeom>
          <a:noFill/>
          <a:ln w="9525">
            <a:solidFill>
              <a:schemeClr val="tx1"/>
            </a:solidFill>
            <a:miter lim="800000"/>
            <a:headEnd/>
            <a:tailEnd/>
          </a:ln>
        </p:spPr>
      </p:pic>
      <p:pic>
        <p:nvPicPr>
          <p:cNvPr id="21509" name="Picture 5"/>
          <p:cNvPicPr>
            <a:picLocks noChangeAspect="1" noChangeArrowheads="1"/>
          </p:cNvPicPr>
          <p:nvPr/>
        </p:nvPicPr>
        <p:blipFill>
          <a:blip r:embed="rId5" cstate="print"/>
          <a:srcRect/>
          <a:stretch>
            <a:fillRect/>
          </a:stretch>
        </p:blipFill>
        <p:spPr bwMode="auto">
          <a:xfrm>
            <a:off x="914400" y="2057400"/>
            <a:ext cx="3619500" cy="4191000"/>
          </a:xfrm>
          <a:prstGeom prst="rect">
            <a:avLst/>
          </a:prstGeom>
          <a:noFill/>
          <a:ln w="9525">
            <a:solidFill>
              <a:schemeClr val="tx1"/>
            </a:solidFill>
            <a:miter lim="800000"/>
            <a:headEnd/>
            <a:tailEnd/>
          </a:ln>
        </p:spPr>
      </p:pic>
      <p:sp>
        <p:nvSpPr>
          <p:cNvPr id="13" name="TextBox 12"/>
          <p:cNvSpPr txBox="1"/>
          <p:nvPr/>
        </p:nvSpPr>
        <p:spPr>
          <a:xfrm>
            <a:off x="1905000" y="1752600"/>
            <a:ext cx="2514600" cy="307777"/>
          </a:xfrm>
          <a:prstGeom prst="rect">
            <a:avLst/>
          </a:prstGeom>
          <a:noFill/>
        </p:spPr>
        <p:txBody>
          <a:bodyPr wrap="square" rtlCol="0">
            <a:spAutoFit/>
          </a:bodyPr>
          <a:lstStyle/>
          <a:p>
            <a:r>
              <a:rPr lang="en-US" sz="1400" b="1" dirty="0" smtClean="0"/>
              <a:t>(page 63-64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1509"/>
                                        </p:tgtEl>
                                        <p:attrNameLst>
                                          <p:attrName>style.visibility</p:attrName>
                                        </p:attrNameLst>
                                      </p:cBhvr>
                                      <p:to>
                                        <p:strVal val="visible"/>
                                      </p:to>
                                    </p:set>
                                    <p:animEffect transition="in" filter="checkerboard(across)">
                                      <p:cBhvr>
                                        <p:cTn id="7" dur="500"/>
                                        <p:tgtEl>
                                          <p:spTgt spid="2150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457</TotalTime>
  <Words>1180</Words>
  <Application>Microsoft Office PowerPoint</Application>
  <PresentationFormat>On-screen Show (4:3)</PresentationFormat>
  <Paragraphs>123</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The 7 Elements of a Differentiated Writing Lesson</vt:lpstr>
      <vt:lpstr>Slide 2</vt:lpstr>
      <vt:lpstr>Slide 3</vt:lpstr>
      <vt:lpstr>Slide 4</vt:lpstr>
      <vt:lpstr>Slide 5</vt:lpstr>
      <vt:lpstr>Slide 6</vt:lpstr>
      <vt:lpstr>Slide 7</vt:lpstr>
      <vt:lpstr>Slide 8</vt:lpstr>
      <vt:lpstr>Slide 9</vt:lpstr>
      <vt:lpstr>Slide 10</vt:lpstr>
      <vt:lpstr>Slide 11</vt:lpstr>
      <vt:lpstr>Slide 12</vt:lpstr>
      <vt:lpstr>The 7 Elements of a Differentiated Writing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7 Elements of a Differentiated Writing Lesson</dc:title>
  <dc:creator>Corbett Harrison</dc:creator>
  <cp:lastModifiedBy>Corbett Harrison</cp:lastModifiedBy>
  <cp:revision>44</cp:revision>
  <dcterms:created xsi:type="dcterms:W3CDTF">2010-05-28T13:25:56Z</dcterms:created>
  <dcterms:modified xsi:type="dcterms:W3CDTF">2010-06-09T22:29:54Z</dcterms:modified>
</cp:coreProperties>
</file>